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64" r:id="rId6"/>
    <p:sldId id="304" r:id="rId7"/>
    <p:sldId id="329" r:id="rId8"/>
    <p:sldId id="330" r:id="rId9"/>
    <p:sldId id="305" r:id="rId10"/>
    <p:sldId id="331" r:id="rId11"/>
    <p:sldId id="332" r:id="rId12"/>
    <p:sldId id="369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06" r:id="rId21"/>
    <p:sldId id="340" r:id="rId22"/>
    <p:sldId id="307" r:id="rId23"/>
    <p:sldId id="308" r:id="rId24"/>
    <p:sldId id="309" r:id="rId25"/>
    <p:sldId id="341" r:id="rId26"/>
    <p:sldId id="310" r:id="rId27"/>
    <p:sldId id="311" r:id="rId28"/>
    <p:sldId id="342" r:id="rId29"/>
    <p:sldId id="313" r:id="rId30"/>
    <p:sldId id="312" r:id="rId31"/>
    <p:sldId id="343" r:id="rId32"/>
    <p:sldId id="314" r:id="rId33"/>
    <p:sldId id="344" r:id="rId34"/>
    <p:sldId id="345" r:id="rId35"/>
    <p:sldId id="346" r:id="rId36"/>
    <p:sldId id="315" r:id="rId37"/>
    <p:sldId id="347" r:id="rId38"/>
    <p:sldId id="317" r:id="rId39"/>
    <p:sldId id="348" r:id="rId40"/>
    <p:sldId id="350" r:id="rId41"/>
    <p:sldId id="351" r:id="rId42"/>
    <p:sldId id="352" r:id="rId43"/>
    <p:sldId id="316" r:id="rId44"/>
    <p:sldId id="318" r:id="rId45"/>
    <p:sldId id="353" r:id="rId46"/>
    <p:sldId id="371" r:id="rId47"/>
    <p:sldId id="372" r:id="rId48"/>
    <p:sldId id="374" r:id="rId49"/>
    <p:sldId id="375" r:id="rId50"/>
    <p:sldId id="376" r:id="rId51"/>
    <p:sldId id="373" r:id="rId52"/>
    <p:sldId id="377" r:id="rId53"/>
    <p:sldId id="378" r:id="rId54"/>
    <p:sldId id="370" r:id="rId55"/>
    <p:sldId id="270" r:id="rId56"/>
    <p:sldId id="354" r:id="rId57"/>
    <p:sldId id="355" r:id="rId58"/>
    <p:sldId id="325" r:id="rId59"/>
    <p:sldId id="356" r:id="rId60"/>
    <p:sldId id="357" r:id="rId61"/>
    <p:sldId id="358" r:id="rId62"/>
    <p:sldId id="379" r:id="rId63"/>
    <p:sldId id="359" r:id="rId64"/>
    <p:sldId id="360" r:id="rId65"/>
    <p:sldId id="362" r:id="rId66"/>
    <p:sldId id="361" r:id="rId67"/>
    <p:sldId id="363" r:id="rId68"/>
    <p:sldId id="364" r:id="rId69"/>
    <p:sldId id="365" r:id="rId70"/>
    <p:sldId id="366" r:id="rId71"/>
    <p:sldId id="368" r:id="rId72"/>
    <p:sldId id="367" r:id="rId73"/>
    <p:sldId id="380" r:id="rId74"/>
    <p:sldId id="381" r:id="rId75"/>
    <p:sldId id="279" r:id="rId76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 autoAdjust="0"/>
    <p:restoredTop sz="88042" autoAdjust="0"/>
  </p:normalViewPr>
  <p:slideViewPr>
    <p:cSldViewPr snapToGrid="0" showGuides="1">
      <p:cViewPr varScale="1">
        <p:scale>
          <a:sx n="49" d="100"/>
          <a:sy n="49" d="100"/>
        </p:scale>
        <p:origin x="54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25/03/62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63024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801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052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128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67151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1205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0302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1915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365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9124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94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025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1625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27797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76904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4843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1492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33494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44702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54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77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76454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51049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816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9419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28110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78415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9543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74830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7657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4505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2782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87146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1484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84976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11031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898365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80746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2843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64198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903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23852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939103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625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746212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549429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66107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22418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124977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3923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097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89571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474615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63225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3333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89513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0578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4842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06209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71398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611298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1005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27275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6095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2754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59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7317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25/03/62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Drawing.vsdx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55320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</a:t>
            </a:r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การใช้งานอุปกรณ์อินพุต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3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 descr="à¸à¸¥à¸à¸²à¸£à¸à¹à¸à¸«à¸²à¸£à¸¹à¸à¸ à¸²à¸à¸ªà¸³à¸«à¸£à¸±à¸ switch electronic png">
            <a:extLst>
              <a:ext uri="{FF2B5EF4-FFF2-40B4-BE49-F238E27FC236}">
                <a16:creationId xmlns:a16="http://schemas.microsoft.com/office/drawing/2014/main" id="{B941BC6C-944D-4B95-81C1-6EF87113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040" y="3492473"/>
            <a:ext cx="1121209" cy="215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à¸à¸¥à¸à¸²à¸£à¸à¹à¸à¸«à¸²à¸£à¸¹à¸à¸ à¸²à¸à¸ªà¸³à¸«à¸£à¸±à¸ volume png">
            <a:extLst>
              <a:ext uri="{FF2B5EF4-FFF2-40B4-BE49-F238E27FC236}">
                <a16:creationId xmlns:a16="http://schemas.microsoft.com/office/drawing/2014/main" id="{E1E7B359-EB52-4810-9601-B357C209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45" y="990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ตัวแทนเนื้อหา 13">
            <a:extLst>
              <a:ext uri="{FF2B5EF4-FFF2-40B4-BE49-F238E27FC236}">
                <a16:creationId xmlns:a16="http://schemas.microsoft.com/office/drawing/2014/main" id="{3799182B-3476-48E6-BE3E-9467A209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เครื่องมือที่เอาไว้สื่อสารระหว่างคอมพิวเตอร์กับบอร์ดไมโครคอนโทรเลอร์ ผ่านพอร์ตอนุกรม 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1D59B4-162C-4CD0-AD63-F096A775731F}"/>
              </a:ext>
            </a:extLst>
          </p:cNvPr>
          <p:cNvGrpSpPr/>
          <p:nvPr/>
        </p:nvGrpSpPr>
        <p:grpSpPr>
          <a:xfrm>
            <a:off x="3324625" y="2284078"/>
            <a:ext cx="6138630" cy="4345322"/>
            <a:chOff x="3324625" y="2436478"/>
            <a:chExt cx="6138630" cy="4345322"/>
          </a:xfrm>
        </p:grpSpPr>
        <p:pic>
          <p:nvPicPr>
            <p:cNvPr id="20" name="Picture 2" descr="à¸à¸¥à¸à¸²à¸£à¸à¹à¸à¸«à¸²à¸£à¸¹à¸à¸ à¸²à¸à¸ªà¸³à¸«à¸£à¸±à¸ computer black and white">
              <a:extLst>
                <a:ext uri="{FF2B5EF4-FFF2-40B4-BE49-F238E27FC236}">
                  <a16:creationId xmlns:a16="http://schemas.microsoft.com/office/drawing/2014/main" id="{7118582E-5F27-4D2E-8389-488AA5259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471" l="0" r="98502">
                          <a14:foregroundMark x1="3371" y1="6878" x2="10861" y2="1058"/>
                          <a14:foregroundMark x1="10861" y1="1058" x2="23970" y2="529"/>
                          <a14:foregroundMark x1="23970" y1="529" x2="26592" y2="2116"/>
                          <a14:foregroundMark x1="26592" y1="4762" x2="62172" y2="3175"/>
                          <a14:foregroundMark x1="62172" y1="3175" x2="95880" y2="7407"/>
                          <a14:foregroundMark x1="96255" y1="8995" x2="99251" y2="64550"/>
                          <a14:foregroundMark x1="99251" y1="64550" x2="97004" y2="76190"/>
                          <a14:foregroundMark x1="97004" y1="76190" x2="94757" y2="78307"/>
                          <a14:foregroundMark x1="5243" y1="4233" x2="749" y2="28042"/>
                          <a14:foregroundMark x1="749" y1="28042" x2="375" y2="67196"/>
                          <a14:foregroundMark x1="375" y1="67196" x2="4869" y2="78307"/>
                          <a14:foregroundMark x1="4869" y1="78307" x2="13109" y2="82011"/>
                          <a14:foregroundMark x1="13109" y1="82011" x2="21348" y2="82011"/>
                          <a14:foregroundMark x1="21348" y1="82011" x2="55805" y2="78307"/>
                          <a14:foregroundMark x1="55805" y1="78307" x2="91386" y2="82540"/>
                          <a14:foregroundMark x1="91386" y1="82540" x2="98876" y2="80952"/>
                          <a14:foregroundMark x1="9363" y1="78307" x2="2247" y2="70899"/>
                          <a14:foregroundMark x1="2247" y1="70899" x2="1124" y2="59788"/>
                          <a14:foregroundMark x1="1124" y1="59788" x2="5243" y2="22222"/>
                          <a14:foregroundMark x1="5243" y1="22222" x2="4494" y2="9524"/>
                          <a14:foregroundMark x1="4494" y1="9524" x2="6367" y2="0"/>
                          <a14:foregroundMark x1="3745" y1="5291" x2="0" y2="17989"/>
                          <a14:foregroundMark x1="0" y1="17989" x2="0" y2="26455"/>
                          <a14:foregroundMark x1="50562" y1="82011" x2="47566" y2="93651"/>
                          <a14:foregroundMark x1="47566" y1="93651" x2="39700" y2="98942"/>
                          <a14:foregroundMark x1="39700" y1="98942" x2="39700" y2="98413"/>
                          <a14:foregroundMark x1="50936" y1="92593" x2="68165" y2="99471"/>
                          <a14:foregroundMark x1="69288" y1="98942" x2="70412" y2="99471"/>
                          <a14:foregroundMark x1="70787" y1="98413" x2="74157" y2="99471"/>
                          <a14:foregroundMark x1="69288" y1="98942" x2="70787" y2="99471"/>
                          <a14:foregroundMark x1="31461" y1="97354" x2="28464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625" y="2436478"/>
              <a:ext cx="6138630" cy="4345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à¸à¸¥à¸à¸²à¸£à¸à¹à¸à¸«à¸²à¸£à¸¹à¸à¸ à¸²à¸à¸ªà¸³à¸«à¸£à¸±à¸ serial monitor arduino">
              <a:extLst>
                <a:ext uri="{FF2B5EF4-FFF2-40B4-BE49-F238E27FC236}">
                  <a16:creationId xmlns:a16="http://schemas.microsoft.com/office/drawing/2014/main" id="{A2B126B0-559C-424F-8F4B-3BFC65F61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936" y="2797995"/>
              <a:ext cx="5385263" cy="287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คำสั่งสำหรับติดต่อกับ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04E3A-41B7-4809-BBE2-7876D70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3876818"/>
            <a:ext cx="4736638" cy="3348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63D6B-2931-4C88-97AD-F85434466D09}"/>
              </a:ext>
            </a:extLst>
          </p:cNvPr>
          <p:cNvSpPr txBox="1"/>
          <p:nvPr/>
        </p:nvSpPr>
        <p:spPr>
          <a:xfrm>
            <a:off x="7906342" y="4329878"/>
            <a:ext cx="3316700" cy="197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ความเร็วในการสื่อสาร</a:t>
            </a:r>
          </a:p>
          <a:p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ถ้าตั้งไว้ที่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9600 </a:t>
            </a:r>
            <a:r>
              <a:rPr lang="en-US" sz="20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buad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จะหมายความว่าใน 1 วินาที จะมีการส่งข้อมูลขนาด 9600 บิต 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F749E-0F0D-4E94-98CB-9345C465F7EC}"/>
              </a:ext>
            </a:extLst>
          </p:cNvPr>
          <p:cNvSpPr/>
          <p:nvPr/>
        </p:nvSpPr>
        <p:spPr>
          <a:xfrm>
            <a:off x="1104900" y="201168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ความเร็วในการสื่อสาร);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(“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ข้อความ”);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ตัวแปร);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Serial.read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Serial.available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3F669C-A716-42D6-B47A-D3AC365E831A}"/>
              </a:ext>
            </a:extLst>
          </p:cNvPr>
          <p:cNvSpPr/>
          <p:nvPr/>
        </p:nvSpPr>
        <p:spPr>
          <a:xfrm>
            <a:off x="1104900" y="1511501"/>
            <a:ext cx="234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สื่อสารผ่านพอร์ตอนุกรม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EAAB81-886E-4D28-8F62-555AA13A306C}"/>
              </a:ext>
            </a:extLst>
          </p:cNvPr>
          <p:cNvCxnSpPr/>
          <p:nvPr/>
        </p:nvCxnSpPr>
        <p:spPr>
          <a:xfrm>
            <a:off x="2752725" y="2314575"/>
            <a:ext cx="1752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0345DB-783A-425E-A62D-DE5E4EB0CB45}"/>
              </a:ext>
            </a:extLst>
          </p:cNvPr>
          <p:cNvCxnSpPr>
            <a:cxnSpLocks/>
          </p:cNvCxnSpPr>
          <p:nvPr/>
        </p:nvCxnSpPr>
        <p:spPr>
          <a:xfrm>
            <a:off x="2838450" y="2686050"/>
            <a:ext cx="685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B62CB1-E5BF-4EC4-A3E1-B834D518CFAB}"/>
              </a:ext>
            </a:extLst>
          </p:cNvPr>
          <p:cNvSpPr txBox="1"/>
          <p:nvPr/>
        </p:nvSpPr>
        <p:spPr>
          <a:xfrm>
            <a:off x="7906342" y="4329878"/>
            <a:ext cx="33167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</a:t>
            </a:r>
          </a:p>
          <a:p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ข้อความภาษาอังกฤษ และ อักขระพิเศษ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ไม่สามารถใช้ภาษาไทยได้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19" name="Google Shape;237;p16">
            <a:extLst>
              <a:ext uri="{FF2B5EF4-FFF2-40B4-BE49-F238E27FC236}">
                <a16:creationId xmlns:a16="http://schemas.microsoft.com/office/drawing/2014/main" id="{B2D5972B-341A-47E5-8DAD-8F8AC237E895}"/>
              </a:ext>
            </a:extLst>
          </p:cNvPr>
          <p:cNvSpPr txBox="1">
            <a:spLocks/>
          </p:cNvSpPr>
          <p:nvPr/>
        </p:nvSpPr>
        <p:spPr>
          <a:xfrm>
            <a:off x="1104900" y="3870467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63FA2F-C34D-4F1C-85D3-9C492DE4A5BC}"/>
              </a:ext>
            </a:extLst>
          </p:cNvPr>
          <p:cNvPicPr/>
          <p:nvPr/>
        </p:nvPicPr>
        <p:blipFill rotWithShape="1">
          <a:blip r:embed="rId4"/>
          <a:srcRect t="16369" b="52381"/>
          <a:stretch/>
        </p:blipFill>
        <p:spPr>
          <a:xfrm>
            <a:off x="1310944" y="4676822"/>
            <a:ext cx="5683912" cy="1641384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048D1FF-2B61-48D8-8429-F2003314C12A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91450" y="3670055"/>
            <a:ext cx="2668592" cy="1881239"/>
          </a:xfrm>
          <a:prstGeom prst="bentConnector4">
            <a:avLst>
              <a:gd name="adj1" fmla="val 99941"/>
              <a:gd name="adj2" fmla="val 9450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131B767-05B9-4CEA-9F6D-15CDC4E3B395}"/>
              </a:ext>
            </a:extLst>
          </p:cNvPr>
          <p:cNvPicPr/>
          <p:nvPr/>
        </p:nvPicPr>
        <p:blipFill rotWithShape="1">
          <a:blip r:embed="rId5"/>
          <a:srcRect b="76076"/>
          <a:stretch/>
        </p:blipFill>
        <p:spPr>
          <a:xfrm>
            <a:off x="7056973" y="2382664"/>
            <a:ext cx="5015437" cy="1287391"/>
          </a:xfrm>
          <a:prstGeom prst="rect">
            <a:avLst/>
          </a:prstGeom>
        </p:spPr>
      </p:pic>
      <p:sp>
        <p:nvSpPr>
          <p:cNvPr id="27" name="Google Shape;237;p16">
            <a:extLst>
              <a:ext uri="{FF2B5EF4-FFF2-40B4-BE49-F238E27FC236}">
                <a16:creationId xmlns:a16="http://schemas.microsoft.com/office/drawing/2014/main" id="{602D4485-7D9D-48BB-BE86-2E62D80BF8D2}"/>
              </a:ext>
            </a:extLst>
          </p:cNvPr>
          <p:cNvSpPr txBox="1">
            <a:spLocks/>
          </p:cNvSpPr>
          <p:nvPr/>
        </p:nvSpPr>
        <p:spPr>
          <a:xfrm>
            <a:off x="6991450" y="1792801"/>
            <a:ext cx="4641288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หน้าจอมอนิเตอร์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เปิดได้ด้วยการกดไอคอน    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b="1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0C0576-7BD2-45B0-BB5C-25905D845439}"/>
              </a:ext>
            </a:extLst>
          </p:cNvPr>
          <p:cNvPicPr/>
          <p:nvPr/>
        </p:nvPicPr>
        <p:blipFill rotWithShape="1">
          <a:blip r:embed="rId6"/>
          <a:srcRect l="95235" t="7820" r="1828" b="88767"/>
          <a:stretch/>
        </p:blipFill>
        <p:spPr bwMode="auto">
          <a:xfrm>
            <a:off x="10743709" y="2041059"/>
            <a:ext cx="251460" cy="269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09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/>
      <p:bldP spid="18" grpId="1"/>
      <p:bldP spid="19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คำสั่งสำหรับติดต่อกับ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34A1C6-C292-47A5-B564-A304CCDB9397}"/>
              </a:ext>
            </a:extLst>
          </p:cNvPr>
          <p:cNvSpPr/>
          <p:nvPr/>
        </p:nvSpPr>
        <p:spPr>
          <a:xfrm>
            <a:off x="1104900" y="1465542"/>
            <a:ext cx="9620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การเขียนโปรแกรมโดยใช้ </a:t>
            </a:r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); </a:t>
            </a:r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Serial.read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);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Serial.available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5CD4B4-73EC-4003-8BE0-CEAA12A6BD10}"/>
              </a:ext>
            </a:extLst>
          </p:cNvPr>
          <p:cNvPicPr/>
          <p:nvPr/>
        </p:nvPicPr>
        <p:blipFill rotWithShape="1">
          <a:blip r:embed="rId3"/>
          <a:srcRect b="30832"/>
          <a:stretch/>
        </p:blipFill>
        <p:spPr>
          <a:xfrm>
            <a:off x="457200" y="2281142"/>
            <a:ext cx="6267816" cy="3983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657EFD-79D8-4CBB-9954-33AC014FC426}"/>
              </a:ext>
            </a:extLst>
          </p:cNvPr>
          <p:cNvPicPr/>
          <p:nvPr/>
        </p:nvPicPr>
        <p:blipFill rotWithShape="1">
          <a:blip r:embed="rId4"/>
          <a:srcRect b="58116"/>
          <a:stretch/>
        </p:blipFill>
        <p:spPr>
          <a:xfrm>
            <a:off x="6896100" y="2324862"/>
            <a:ext cx="5071828" cy="2323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F77140-5A2A-4C81-9819-E6D29D06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846" y="4568219"/>
            <a:ext cx="3777104" cy="22051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15079D-7293-4184-8E54-AD0C5CAD42EF}"/>
              </a:ext>
            </a:extLst>
          </p:cNvPr>
          <p:cNvSpPr txBox="1"/>
          <p:nvPr/>
        </p:nvSpPr>
        <p:spPr>
          <a:xfrm>
            <a:off x="8108760" y="5226784"/>
            <a:ext cx="320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num I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จำนวนตัวอักษรที่อ่าน</a:t>
            </a:r>
          </a:p>
          <a:p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Count data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จำนวนตัวอักษรที่ยังไม่อ่าน</a:t>
            </a:r>
          </a:p>
          <a:p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character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ตัวอักษรที่อ่าน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11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การตัดสินใจหรือเงื่อนไข (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Condition)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34A1C6-C292-47A5-B564-A304CCDB9397}"/>
              </a:ext>
            </a:extLst>
          </p:cNvPr>
          <p:cNvSpPr/>
          <p:nvPr/>
        </p:nvSpPr>
        <p:spPr>
          <a:xfrm>
            <a:off x="1104900" y="1465542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เงื่อนไขในการเขียนโปรแกรม เป็นการกำหนดเส้นทางการทำงานของโปรแกรมตามที่ต้องการ ทำให้สามารถกำหนดการทำงานได้จากผลลัพธ์ของการเปรียบเทียบ หรือการคืนค่าของฟังก์ชัน โดยคำสั่งที่ใช้ในโปรแกรมเพื่อสร้างเงื่อนไขมีดังนี้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4589FF-6F4D-4E59-8FB7-425EF1DA3A33}"/>
              </a:ext>
            </a:extLst>
          </p:cNvPr>
          <p:cNvGrpSpPr/>
          <p:nvPr/>
        </p:nvGrpSpPr>
        <p:grpSpPr>
          <a:xfrm>
            <a:off x="1145618" y="2198454"/>
            <a:ext cx="9882278" cy="3914534"/>
            <a:chOff x="1881407" y="6057521"/>
            <a:chExt cx="9882278" cy="391453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237352-7E8C-485A-895B-771A80682663}"/>
                </a:ext>
              </a:extLst>
            </p:cNvPr>
            <p:cNvSpPr/>
            <p:nvPr/>
          </p:nvSpPr>
          <p:spPr>
            <a:xfrm>
              <a:off x="1881407" y="6481557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คำสั่ง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for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0EED27-B441-4B6F-AC75-B700BECB0B86}"/>
                </a:ext>
              </a:extLst>
            </p:cNvPr>
            <p:cNvSpPr/>
            <p:nvPr/>
          </p:nvSpPr>
          <p:spPr>
            <a:xfrm>
              <a:off x="7191685" y="6057521"/>
              <a:ext cx="4572000" cy="24633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thaiDist">
                <a:lnSpc>
                  <a:spcPct val="107000"/>
                </a:lnSpc>
              </a:pPr>
              <a:r>
                <a:rPr lang="th-TH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รูปแบบการใช้งาน </a:t>
              </a:r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: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endPara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for (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เงื่อนไขเริ่มต้น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;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เงื่อนไขสุดท้าย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;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การกระทำของเงื่อนไข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)</a:t>
              </a: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     {</a:t>
              </a: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	//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ชุดคำสั่งที่ 1</a:t>
              </a:r>
              <a:endPara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algn="thaiDist">
                <a:lnSpc>
                  <a:spcPct val="107000"/>
                </a:lnSpc>
              </a:pP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    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}</a:t>
              </a:r>
              <a:endPara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0E0205-DFC1-4888-AE6E-42152F63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887" y="6171121"/>
              <a:ext cx="2745978" cy="380093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FE841-69DA-4391-B4A0-400D1D95BDCB}"/>
              </a:ext>
            </a:extLst>
          </p:cNvPr>
          <p:cNvGrpSpPr/>
          <p:nvPr/>
        </p:nvGrpSpPr>
        <p:grpSpPr>
          <a:xfrm>
            <a:off x="1140752" y="2194284"/>
            <a:ext cx="10818927" cy="4441624"/>
            <a:chOff x="1523256" y="6364504"/>
            <a:chExt cx="10818927" cy="4441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96AB22-8637-4976-9B93-C0BC55D33C2E}"/>
                </a:ext>
              </a:extLst>
            </p:cNvPr>
            <p:cNvSpPr/>
            <p:nvPr/>
          </p:nvSpPr>
          <p:spPr>
            <a:xfrm>
              <a:off x="1523256" y="6767658"/>
              <a:ext cx="12602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2400" dirty="0">
                  <a:ea typeface="Calibri" panose="020F0502020204030204" pitchFamily="34" charset="0"/>
                  <a:cs typeface="TH SarabunPSK" panose="020B0500040200020003" pitchFamily="34" charset="-34"/>
                </a:rPr>
                <a:t>คำสั่ง</a:t>
              </a:r>
              <a:r>
                <a:rPr lang="en-US" sz="2400" dirty="0"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while</a:t>
              </a:r>
              <a:endParaRPr lang="en-US" sz="2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1F8020-736E-4A82-B66F-73121AEC1214}"/>
                </a:ext>
              </a:extLst>
            </p:cNvPr>
            <p:cNvSpPr/>
            <p:nvPr/>
          </p:nvSpPr>
          <p:spPr>
            <a:xfrm>
              <a:off x="6840964" y="6364504"/>
              <a:ext cx="5501219" cy="20681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thaiDist">
                <a:lnSpc>
                  <a:spcPct val="107000"/>
                </a:lnSpc>
              </a:pPr>
              <a:r>
                <a:rPr lang="th-TH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รูปแบบการใช้งาน </a:t>
              </a:r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: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endPara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while (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เงื่อนไข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)</a:t>
              </a: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     {</a:t>
              </a:r>
            </a:p>
            <a:p>
              <a:pPr algn="thaiDist"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	//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ชุดคำสั่งที่ 1</a:t>
              </a:r>
              <a:endPara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pPr algn="thaiDist">
                <a:lnSpc>
                  <a:spcPct val="107000"/>
                </a:lnSpc>
              </a:pP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	    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}</a:t>
              </a:r>
              <a:endPara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0F5B56-561D-4D6A-82DB-16569319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6339" y="6427039"/>
              <a:ext cx="4090920" cy="437908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9E557-50AC-4A38-875B-B9D2FD831C3F}"/>
              </a:ext>
            </a:extLst>
          </p:cNvPr>
          <p:cNvGrpSpPr/>
          <p:nvPr/>
        </p:nvGrpSpPr>
        <p:grpSpPr>
          <a:xfrm>
            <a:off x="1147855" y="2204441"/>
            <a:ext cx="10743060" cy="4689972"/>
            <a:chOff x="2025147" y="4146389"/>
            <a:chExt cx="10743060" cy="46899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0CFB61-A7D5-4C7F-A6F5-CF888D65246C}"/>
                </a:ext>
              </a:extLst>
            </p:cNvPr>
            <p:cNvGrpSpPr/>
            <p:nvPr/>
          </p:nvGrpSpPr>
          <p:grpSpPr>
            <a:xfrm>
              <a:off x="2025147" y="4146389"/>
              <a:ext cx="10743060" cy="3648884"/>
              <a:chOff x="161416" y="2125555"/>
              <a:chExt cx="9044848" cy="307208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56544E-9BE7-4DC0-B511-B387CA7871C5}"/>
                  </a:ext>
                </a:extLst>
              </p:cNvPr>
              <p:cNvSpPr/>
              <p:nvPr/>
            </p:nvSpPr>
            <p:spPr>
              <a:xfrm>
                <a:off x="161416" y="2450573"/>
                <a:ext cx="12266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24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คำสั่ง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</a:rPr>
                  <a:t>if - else </a:t>
                </a:r>
                <a:endParaRPr lang="en-US" sz="2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C4C55B-58AA-4C03-9412-79703AEDC2D3}"/>
                  </a:ext>
                </a:extLst>
              </p:cNvPr>
              <p:cNvSpPr/>
              <p:nvPr/>
            </p:nvSpPr>
            <p:spPr>
              <a:xfrm>
                <a:off x="4634264" y="2125555"/>
                <a:ext cx="4572000" cy="30720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thaiDist">
                  <a:lnSpc>
                    <a:spcPct val="107000"/>
                  </a:lnSpc>
                </a:pPr>
                <a:r>
                  <a:rPr lang="th-TH" sz="2400" b="1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รูปแบบการใช้งาน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if (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เงื่อนไข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)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     {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	//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ชุดคำสั่งที่ 1</a:t>
                </a:r>
                <a:endPara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    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}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     else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     {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	//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ชุดคำสั่งที่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2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    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}</a:t>
                </a:r>
                <a:endPara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693848-CE44-483E-8275-CE859668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8396" y="4201209"/>
              <a:ext cx="3773351" cy="4635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ตัวดำเนินการ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34A1C6-C292-47A5-B564-A304CCDB9397}"/>
              </a:ext>
            </a:extLst>
          </p:cNvPr>
          <p:cNvSpPr/>
          <p:nvPr/>
        </p:nvSpPr>
        <p:spPr>
          <a:xfrm>
            <a:off x="1104900" y="1465542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งื่อนไขจำเป็นจะตัวใช้ตัวดำเนินการมาเกี่ยวข้องในการเขียนโปรแกรมว่าเงื่อนไขนั้นเป็นจริงหรือไม่จริง โดยลักษณะเครื่องหมายจะแสดงรายละเอียด ดังนี้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65032A-C710-44F4-A61F-A2825C30D3DD}"/>
              </a:ext>
            </a:extLst>
          </p:cNvPr>
          <p:cNvSpPr/>
          <p:nvPr/>
        </p:nvSpPr>
        <p:spPr>
          <a:xfrm>
            <a:off x="2805291" y="2929091"/>
            <a:ext cx="6579899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== y	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มีค่าเท่ากับค่า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!= y   	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มีค่าไม่เท่ากับค่า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&lt; y	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มีค่าน้อยกว่าค่า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&gt; y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มีค่ามากกว่าค่า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&lt;= y	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มีค่าน้อยกว่าหรือเท่ากับค่า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&gt;= y	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มีค่ามากกว่าหรือเท่ากับค่า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4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เขียนโปรแกรมรับค่าสวิตช์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ตัวแทนเนื้อหา 13">
            <a:extLst>
              <a:ext uri="{FF2B5EF4-FFF2-40B4-BE49-F238E27FC236}">
                <a16:creationId xmlns:a16="http://schemas.microsoft.com/office/drawing/2014/main" id="{64DB1BA6-C167-40AC-841A-B30B4712B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35" y="2582872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ลักษณะการต่อวงจร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643A-E011-4AE0-B66F-D52613F528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25" y="2857112"/>
            <a:ext cx="5691550" cy="392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ABC8EC-9DDA-44D6-8AA7-5C40376C0E50}"/>
              </a:ext>
            </a:extLst>
          </p:cNvPr>
          <p:cNvSpPr/>
          <p:nvPr/>
        </p:nvSpPr>
        <p:spPr>
          <a:xfrm>
            <a:off x="1104900" y="1381222"/>
            <a:ext cx="9980682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ให้เขียนโปรแกรมเพื่อรับค่าสวิตช์ ที่ติดตั้งอยู่บนบอร์ดทดลอง โดยให้รับค่าสวิตช์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Push Button (0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 และแสดงคำว่า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“Hello world”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เมื่อทำการกดสวิตช์ แต่เมื่อไม่มีการกดสวิตช์ให้แสดงคำว่า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“Good bye”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หน่วงเวลาในการรับค่าสวิตช์ 0.2 วินาที และทำวนซ้ำไปเรื่อยๆ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27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เขียนโปรแกรมรับค่าสวิตช์ (ต่อ)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ตัวแทนเนื้อหา 13">
            <a:extLst>
              <a:ext uri="{FF2B5EF4-FFF2-40B4-BE49-F238E27FC236}">
                <a16:creationId xmlns:a16="http://schemas.microsoft.com/office/drawing/2014/main" id="{64DB1BA6-C167-40AC-841A-B30B4712B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219" y="2292862"/>
            <a:ext cx="5128081" cy="1267053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เขียนโปรแกรมรับค่าสวิตซ์คอมไพล์ลงบอร์ด และทดลองผลของโปรแกรมโดยดูผ่าน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เมื่อมีการกดสวิตซ์และปล่อยสวิตซ์</a:t>
            </a: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84B870AB-C2EE-4E12-8243-F44E26B6C0CA}"/>
              </a:ext>
            </a:extLst>
          </p:cNvPr>
          <p:cNvSpPr txBox="1">
            <a:spLocks/>
          </p:cNvSpPr>
          <p:nvPr/>
        </p:nvSpPr>
        <p:spPr>
          <a:xfrm>
            <a:off x="1104899" y="1484085"/>
            <a:ext cx="1011842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รับค่าสวิตช์และแสดงผลบน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ตามเงื่อนไขของโจทย์</a:t>
            </a:r>
          </a:p>
        </p:txBody>
      </p:sp>
      <p:sp>
        <p:nvSpPr>
          <p:cNvPr id="9" name="Text Box 306">
            <a:extLst>
              <a:ext uri="{FF2B5EF4-FFF2-40B4-BE49-F238E27FC236}">
                <a16:creationId xmlns:a16="http://schemas.microsoft.com/office/drawing/2014/main" id="{E87581A4-D876-42A9-8567-28756D741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20" y="2292862"/>
            <a:ext cx="6034530" cy="396818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Serial.begin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(9600);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5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,INPUT);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algn="thaiDist">
              <a:lnSpc>
                <a:spcPct val="107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algn="thaiDist">
              <a:lnSpc>
                <a:spcPct val="107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if (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(5) == LOW) {</a:t>
            </a:r>
          </a:p>
          <a:p>
            <a:pPr algn="thaiDist">
              <a:lnSpc>
                <a:spcPct val="107000"/>
              </a:lnSpc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Serial.println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(“Hello World”);</a:t>
            </a:r>
            <a:endParaRPr lang="th-TH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else {			</a:t>
            </a:r>
            <a:endParaRPr lang="th-TH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Serial.print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(“Good bye\n”);</a:t>
            </a:r>
            <a:endParaRPr lang="th-TH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delay(200);			</a:t>
            </a:r>
          </a:p>
          <a:p>
            <a:pPr algn="thaiDist">
              <a:lnSpc>
                <a:spcPct val="107000"/>
              </a:lnSpc>
            </a:pPr>
            <a:r>
              <a:rPr lang="th-TH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69825-2977-41BB-BBE2-4343C0D0D4BC}"/>
              </a:ext>
            </a:extLst>
          </p:cNvPr>
          <p:cNvPicPr/>
          <p:nvPr/>
        </p:nvPicPr>
        <p:blipFill rotWithShape="1">
          <a:blip r:embed="rId3"/>
          <a:srcRect r="76954" b="58223"/>
          <a:stretch/>
        </p:blipFill>
        <p:spPr>
          <a:xfrm>
            <a:off x="6797219" y="3845665"/>
            <a:ext cx="1660981" cy="24153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5AEC1-47DF-46E6-A1A6-FE1B9D8FC66E}"/>
              </a:ext>
            </a:extLst>
          </p:cNvPr>
          <p:cNvSpPr/>
          <p:nvPr/>
        </p:nvSpPr>
        <p:spPr>
          <a:xfrm>
            <a:off x="9486900" y="4356947"/>
            <a:ext cx="1257300" cy="4817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ไม่กดสวิตช์</a:t>
            </a:r>
            <a:endParaRPr lang="en-US" sz="240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62EE4-31AA-427E-A1D9-4C0BE88DAAE2}"/>
              </a:ext>
            </a:extLst>
          </p:cNvPr>
          <p:cNvSpPr/>
          <p:nvPr/>
        </p:nvSpPr>
        <p:spPr>
          <a:xfrm>
            <a:off x="9486900" y="5254112"/>
            <a:ext cx="1257300" cy="4817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กดสวิตช์</a:t>
            </a:r>
            <a:endParaRPr lang="en-US" sz="240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272663-773F-4250-8F1D-390AB7E9093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8458200" y="4597824"/>
            <a:ext cx="102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61B540-5AFD-4A59-9930-4976C92A9384}"/>
              </a:ext>
            </a:extLst>
          </p:cNvPr>
          <p:cNvCxnSpPr>
            <a:cxnSpLocks/>
          </p:cNvCxnSpPr>
          <p:nvPr/>
        </p:nvCxnSpPr>
        <p:spPr>
          <a:xfrm flipH="1">
            <a:off x="8458200" y="5493174"/>
            <a:ext cx="102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85" y="1484085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ตัวแปร เปรียบเสมือนตัวแทนที่ใช้ในการกำหนดค่า อาจจะเป็นตัวอักษรหรือชื่อที่สร้างขึ้น หากจะให้กล่าวๆเข้าใจแบบง่าย ให้มองถึงการใช้ตัวแปรในการแก้สมการทางคณิตศาสตร์  การกำหนดตัวแปรมี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ข้อปฏิบัติที่สำคัญ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F25F48-0A0E-4283-8F2A-52D6EA336F7F}"/>
              </a:ext>
            </a:extLst>
          </p:cNvPr>
          <p:cNvSpPr/>
          <p:nvPr/>
        </p:nvSpPr>
        <p:spPr>
          <a:xfrm>
            <a:off x="1104900" y="2418705"/>
            <a:ext cx="7372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1.ต้องขึ้นต้นด้วยตัวอักษร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A-Z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a-z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หรือเครื่องหมาย “_”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Underscore)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เท่านั้น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ภายในชื่อสามารถใช้ตัวอักษร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A-Z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a-z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0-9 หรือเครื่องหมาย “_” ได้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ภายในชื่อห้ามเว้นช่องว่าง หรือใช้สัญลักษณ์นอกเหนือจากข้อ 2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ตัวอักษรเล็กหรือใหญ่มีความหมายแตกต่างกัน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175658-16F0-44E9-BF24-5FC4E9D269BA}"/>
              </a:ext>
            </a:extLst>
          </p:cNvPr>
          <p:cNvSpPr/>
          <p:nvPr/>
        </p:nvSpPr>
        <p:spPr>
          <a:xfrm>
            <a:off x="1104900" y="2430305"/>
            <a:ext cx="6150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ห้ามตั้งชื่อซ้ำกับคำสงวน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Reserved Word)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EF2F93-C2B8-478B-B2C5-62B8F0EC2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94572"/>
              </p:ext>
            </p:extLst>
          </p:nvPr>
        </p:nvGraphicFramePr>
        <p:xfrm>
          <a:off x="2617783" y="3133805"/>
          <a:ext cx="7609176" cy="1956755"/>
        </p:xfrm>
        <a:graphic>
          <a:graphicData uri="http://schemas.openxmlformats.org/drawingml/2006/table">
            <a:tbl>
              <a:tblPr firstRow="1" firstCol="1" bandRow="1"/>
              <a:tblGrid>
                <a:gridCol w="1086270">
                  <a:extLst>
                    <a:ext uri="{9D8B030D-6E8A-4147-A177-3AD203B41FA5}">
                      <a16:colId xmlns:a16="http://schemas.microsoft.com/office/drawing/2014/main" val="2295851822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1031013786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1468497399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3042100821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1910572683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3862416202"/>
                    </a:ext>
                  </a:extLst>
                </a:gridCol>
                <a:gridCol w="1087151">
                  <a:extLst>
                    <a:ext uri="{9D8B030D-6E8A-4147-A177-3AD203B41FA5}">
                      <a16:colId xmlns:a16="http://schemas.microsoft.com/office/drawing/2014/main" val="3986828448"/>
                    </a:ext>
                  </a:extLst>
                </a:gridCol>
              </a:tblGrid>
              <a:tr h="363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break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case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char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const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continue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default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9554374"/>
                  </a:ext>
                </a:extLst>
              </a:tr>
              <a:tr h="1770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do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double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else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enum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extern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far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float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8681970"/>
                  </a:ext>
                </a:extLst>
              </a:tr>
              <a:tr h="363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goto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if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long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register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return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short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4718854"/>
                  </a:ext>
                </a:extLst>
              </a:tr>
              <a:tr h="363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signed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sizeof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static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struct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switch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typedef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union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736227"/>
                  </a:ext>
                </a:extLst>
              </a:tr>
              <a:tr h="363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unsigned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void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volatile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while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23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FE475-4AE0-4D5E-AC2C-254C15A66047}"/>
              </a:ext>
            </a:extLst>
          </p:cNvPr>
          <p:cNvSpPr/>
          <p:nvPr/>
        </p:nvSpPr>
        <p:spPr>
          <a:xfrm>
            <a:off x="1104900" y="141499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การกำหนดตัวแปรจะแบ่งตามประเภทข้อมูล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โดยจะแบ่งออกเป็น 4 กลุ่มหลัก คือ ตัวอักษร เลขจำนวนเต็ม เลขทศนิยม และ เก็บค่าสองค่า โดยประเภทของตัวแปรที่ใช้หลัก ๆ มีดังนี้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53340A1-561D-4C0F-BED2-3DD6E3725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148666"/>
                  </p:ext>
                </p:extLst>
              </p:nvPr>
            </p:nvGraphicFramePr>
            <p:xfrm>
              <a:off x="1104900" y="2361567"/>
              <a:ext cx="9980682" cy="2747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85850">
                      <a:extLst>
                        <a:ext uri="{9D8B030D-6E8A-4147-A177-3AD203B41FA5}">
                          <a16:colId xmlns:a16="http://schemas.microsoft.com/office/drawing/2014/main" val="3941879764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3779120430"/>
                        </a:ext>
                      </a:extLst>
                    </a:gridCol>
                    <a:gridCol w="7885182">
                      <a:extLst>
                        <a:ext uri="{9D8B030D-6E8A-4147-A177-3AD203B41FA5}">
                          <a16:colId xmlns:a16="http://schemas.microsoft.com/office/drawing/2014/main" val="3697853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ชนิดข้อมูล</a:t>
                          </a:r>
                          <a:endParaRPr lang="en-US" sz="24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ขนาด</a:t>
                          </a:r>
                          <a:endParaRPr lang="en-US" sz="24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 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จำนวน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7899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-128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122 (ASCII)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3208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 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4884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-32,768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32,767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825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long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 byte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2,147,483,647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 -2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,147,483,648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7710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float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H SarabunPSK" panose="020B0500040200020003" pitchFamily="34" charset="-34"/>
                              <a:ea typeface="Arial"/>
                              <a:cs typeface="TH SarabunPSK" panose="020B0500040200020003" pitchFamily="34" charset="-34"/>
                              <a:sym typeface="Arial"/>
                            </a:rPr>
                            <a:t>3.4028235 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H SarabunPSK" panose="020B0500040200020003" pitchFamily="34" charset="-34"/>
                                      <a:ea typeface="Arial"/>
                                      <a:cs typeface="TH SarabunPSK" panose="020B0500040200020003" pitchFamily="34" charset="-34"/>
                                      <a:sym typeface="Arial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H SarabunPSK" panose="020B0500040200020003" pitchFamily="34" charset="-34"/>
                                      <a:ea typeface="Arial"/>
                                      <a:cs typeface="TH SarabunPSK" panose="020B0500040200020003" pitchFamily="34" charset="-34"/>
                                      <a:sym typeface="Arial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H SarabunPSK" panose="020B0500040200020003" pitchFamily="34" charset="-34"/>
                              <a:ea typeface="Arial"/>
                              <a:cs typeface="TH SarabunPSK" panose="020B0500040200020003" pitchFamily="34" charset="-34"/>
                              <a:sym typeface="Arial"/>
                            </a:rPr>
                            <a:t> </a:t>
                          </a:r>
                          <a:r>
                            <a:rPr lang="th-TH" sz="2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H SarabunPSK" panose="020B0500040200020003" pitchFamily="34" charset="-34"/>
                              <a:ea typeface="Arial"/>
                              <a:cs typeface="TH SarabunPSK" panose="020B0500040200020003" pitchFamily="34" charset="-34"/>
                              <a:sym typeface="Arial"/>
                            </a:rPr>
                            <a:t>ถึง -3.4028235 </a:t>
                          </a:r>
                          <a:r>
                            <a:rPr lang="en-US" sz="2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H SarabunPSK" panose="020B0500040200020003" pitchFamily="34" charset="-34"/>
                              <a:ea typeface="Arial"/>
                              <a:cs typeface="TH SarabunPSK" panose="020B0500040200020003" pitchFamily="34" charset="-34"/>
                              <a:sym typeface="Arial"/>
                            </a:rPr>
                            <a:t>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H SarabunPSK" panose="020B0500040200020003" pitchFamily="34" charset="-34"/>
                                      <a:ea typeface="Arial"/>
                                      <a:cs typeface="TH SarabunPSK" panose="020B0500040200020003" pitchFamily="34" charset="-34"/>
                                      <a:sym typeface="Arial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H SarabunPSK" panose="020B0500040200020003" pitchFamily="34" charset="-34"/>
                                      <a:ea typeface="Arial"/>
                                      <a:cs typeface="TH SarabunPSK" panose="020B0500040200020003" pitchFamily="34" charset="-34"/>
                                      <a:sym typeface="Arial"/>
                                    </a:rPr>
                                    <m:t>38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9178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53340A1-561D-4C0F-BED2-3DD6E3725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148666"/>
                  </p:ext>
                </p:extLst>
              </p:nvPr>
            </p:nvGraphicFramePr>
            <p:xfrm>
              <a:off x="1104900" y="2361567"/>
              <a:ext cx="9980682" cy="2747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85850">
                      <a:extLst>
                        <a:ext uri="{9D8B030D-6E8A-4147-A177-3AD203B41FA5}">
                          <a16:colId xmlns:a16="http://schemas.microsoft.com/office/drawing/2014/main" val="3941879764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3779120430"/>
                        </a:ext>
                      </a:extLst>
                    </a:gridCol>
                    <a:gridCol w="7885182">
                      <a:extLst>
                        <a:ext uri="{9D8B030D-6E8A-4147-A177-3AD203B41FA5}">
                          <a16:colId xmlns:a16="http://schemas.microsoft.com/office/drawing/2014/main" val="3697853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ชนิดข้อมูล</a:t>
                          </a:r>
                          <a:endParaRPr lang="en-US" sz="24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ขนาด</a:t>
                          </a:r>
                          <a:endParaRPr lang="en-US" sz="24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 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จำนวน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78999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-128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122 (ASCII)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32087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 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488482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-32,768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32,767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825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long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 byte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2,147,483,647 </a:t>
                          </a:r>
                          <a:r>
                            <a:rPr lang="th-TH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ถึง -2</a:t>
                          </a:r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,147,483,648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7710974"/>
                      </a:ext>
                    </a:extLst>
                  </a:tr>
                  <a:tr h="4613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float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 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662" t="-505263" r="-155" b="-32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917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C929B81-18D1-4E58-AF72-FB806A7FB87B}"/>
              </a:ext>
            </a:extLst>
          </p:cNvPr>
          <p:cNvSpPr/>
          <p:nvPr/>
        </p:nvSpPr>
        <p:spPr>
          <a:xfrm>
            <a:off x="2428693" y="5851565"/>
            <a:ext cx="2073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Num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3;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71D1D-EC1F-41F2-A3CD-FCA365CED235}"/>
              </a:ext>
            </a:extLst>
          </p:cNvPr>
          <p:cNvSpPr/>
          <p:nvPr/>
        </p:nvSpPr>
        <p:spPr>
          <a:xfrm>
            <a:off x="4696454" y="5851565"/>
            <a:ext cx="1633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1num = 3;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2" descr="à¸à¸¥à¸à¸²à¸£à¸à¹à¸à¸«à¸²à¸£à¸¹à¸à¸ à¸²à¸à¸ªà¸³à¸«à¸£à¸±à¸ à¹à¸à¸£à¸·à¹à¸­à¸à¸«à¸¡à¸²à¸¢à¸à¸¹à¸ à¸à¸´à¸">
            <a:extLst>
              <a:ext uri="{FF2B5EF4-FFF2-40B4-BE49-F238E27FC236}">
                <a16:creationId xmlns:a16="http://schemas.microsoft.com/office/drawing/2014/main" id="{A12270C5-9E03-451C-ACAF-F1EFAA118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692" y1="53077" x2="33077" y2="54231"/>
                        <a14:foregroundMark x1="36000" y1="52308" x2="38769" y2="4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47" t="25380" r="46269" b="23288"/>
          <a:stretch/>
        </p:blipFill>
        <p:spPr bwMode="auto">
          <a:xfrm>
            <a:off x="1869873" y="5770984"/>
            <a:ext cx="558820" cy="5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à¸à¸¥à¸à¸²à¸£à¸à¹à¸à¸«à¸²à¸£à¸¹à¸à¸ à¸²à¸à¸ªà¸³à¸«à¸£à¸±à¸ à¹à¸à¸£à¸·à¹à¸­à¸à¸«à¸¡à¸²à¸¢à¸à¸¹à¸ à¸à¸´à¸">
            <a:extLst>
              <a:ext uri="{FF2B5EF4-FFF2-40B4-BE49-F238E27FC236}">
                <a16:creationId xmlns:a16="http://schemas.microsoft.com/office/drawing/2014/main" id="{56BBC5FA-AE3D-4ED9-BDC0-EDD657930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38" b="70577" l="53538" r="83692">
                        <a14:foregroundMark x1="83846" y1="55769" x2="83538" y2="46346"/>
                        <a14:foregroundMark x1="68462" y1="31538" x2="69846" y2="31538"/>
                        <a14:foregroundMark x1="61692" y1="58077" x2="63385" y2="56538"/>
                        <a14:foregroundMark x1="64308" y1="56731" x2="67846" y2="53077"/>
                        <a14:foregroundMark x1="63692" y1="59615" x2="66615" y2="51923"/>
                        <a14:foregroundMark x1="64615" y1="59231" x2="75077" y2="45962"/>
                        <a14:foregroundMark x1="70000" y1="54231" x2="74000" y2="60000"/>
                        <a14:foregroundMark x1="71538" y1="53462" x2="75077" y2="58846"/>
                        <a14:foregroundMark x1="70000" y1="50769" x2="64000" y2="43462"/>
                        <a14:foregroundMark x1="67846" y1="51923" x2="62769" y2="45192"/>
                        <a14:foregroundMark x1="69385" y1="49231" x2="74769" y2="4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308" r="12769" b="24232"/>
          <a:stretch/>
        </p:blipFill>
        <p:spPr bwMode="auto">
          <a:xfrm>
            <a:off x="4183764" y="5770983"/>
            <a:ext cx="512690" cy="5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B98FE0-7415-4819-91B4-2736E6E34490}"/>
              </a:ext>
            </a:extLst>
          </p:cNvPr>
          <p:cNvSpPr/>
          <p:nvPr/>
        </p:nvSpPr>
        <p:spPr>
          <a:xfrm>
            <a:off x="6861879" y="5770983"/>
            <a:ext cx="1631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char font = ‘1’;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 num = 128;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C62DA-78D8-49F6-8FFF-8880123C402B}"/>
              </a:ext>
            </a:extLst>
          </p:cNvPr>
          <p:cNvSpPr/>
          <p:nvPr/>
        </p:nvSpPr>
        <p:spPr>
          <a:xfrm>
            <a:off x="9057547" y="5760497"/>
            <a:ext cx="1631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char font = 1;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 num = 256;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9" name="Picture 2" descr="à¸à¸¥à¸à¸²à¸£à¸à¹à¸à¸«à¸²à¸£à¸¹à¸à¸ à¸²à¸à¸ªà¸³à¸«à¸£à¸±à¸ à¹à¸à¸£à¸·à¹à¸­à¸à¸«à¸¡à¸²à¸¢à¸à¸¹à¸ à¸à¸´à¸">
            <a:extLst>
              <a:ext uri="{FF2B5EF4-FFF2-40B4-BE49-F238E27FC236}">
                <a16:creationId xmlns:a16="http://schemas.microsoft.com/office/drawing/2014/main" id="{E8D58799-5D79-4CF3-AFFE-F99F73A65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692" y1="53077" x2="33077" y2="54231"/>
                        <a14:foregroundMark x1="36000" y1="52308" x2="38769" y2="47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47" t="25380" r="46269" b="23288"/>
          <a:stretch/>
        </p:blipFill>
        <p:spPr bwMode="auto">
          <a:xfrm>
            <a:off x="6257059" y="5825461"/>
            <a:ext cx="558820" cy="5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à¸à¸¥à¸à¸²à¸£à¸à¹à¸à¸«à¸²à¸£à¸¹à¸à¸ à¸²à¸à¸ªà¸³à¸«à¸£à¸±à¸ à¹à¸à¸£à¸·à¹à¸­à¸à¸«à¸¡à¸²à¸¢à¸à¸¹à¸ à¸à¸´à¸">
            <a:extLst>
              <a:ext uri="{FF2B5EF4-FFF2-40B4-BE49-F238E27FC236}">
                <a16:creationId xmlns:a16="http://schemas.microsoft.com/office/drawing/2014/main" id="{BB1598B1-C337-4C6A-A305-B618FA4CE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38" b="70577" l="53538" r="83692">
                        <a14:foregroundMark x1="83846" y1="55769" x2="83538" y2="46346"/>
                        <a14:foregroundMark x1="68462" y1="31538" x2="69846" y2="31538"/>
                        <a14:foregroundMark x1="61692" y1="58077" x2="63385" y2="56538"/>
                        <a14:foregroundMark x1="64308" y1="56731" x2="67846" y2="53077"/>
                        <a14:foregroundMark x1="63692" y1="59615" x2="66615" y2="51923"/>
                        <a14:foregroundMark x1="64615" y1="59231" x2="75077" y2="45962"/>
                        <a14:foregroundMark x1="70000" y1="54231" x2="74000" y2="60000"/>
                        <a14:foregroundMark x1="71538" y1="53462" x2="75077" y2="58846"/>
                        <a14:foregroundMark x1="70000" y1="50769" x2="64000" y2="43462"/>
                        <a14:foregroundMark x1="67846" y1="51923" x2="62769" y2="45192"/>
                        <a14:foregroundMark x1="69385" y1="49231" x2="74769" y2="4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308" r="12769" b="24232"/>
          <a:stretch/>
        </p:blipFill>
        <p:spPr bwMode="auto">
          <a:xfrm>
            <a:off x="8570950" y="5825460"/>
            <a:ext cx="512690" cy="5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D6FD5D-BE0D-495A-A7CD-DF875E91B588}"/>
              </a:ext>
            </a:extLst>
          </p:cNvPr>
          <p:cNvSpPr/>
          <p:nvPr/>
        </p:nvSpPr>
        <p:spPr>
          <a:xfrm>
            <a:off x="1003762" y="5249429"/>
            <a:ext cx="4509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ตัวอย่างการตั้งชื่อตัวแปรและกำหนดค่าของตัวแปร</a:t>
            </a:r>
          </a:p>
        </p:txBody>
      </p:sp>
    </p:spTree>
    <p:extLst>
      <p:ext uri="{BB962C8B-B14F-4D97-AF65-F5344CB8AC3E}">
        <p14:creationId xmlns:p14="http://schemas.microsoft.com/office/powerpoint/2010/main" val="419601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อาร์เรย์คืออะไร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CAF6C8-0116-402C-B3FE-2E60605DAA19}"/>
              </a:ext>
            </a:extLst>
          </p:cNvPr>
          <p:cNvSpPr/>
          <p:nvPr/>
        </p:nvSpPr>
        <p:spPr>
          <a:xfrm>
            <a:off x="1104900" y="141499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อาร์เรย์เป็นชุดของตัวแปรที่มีการเรียกใช้ที่มีจำนวนค่าต่างกัน ในอาร์เรย์อาจจะเรียกชื่อของอาร์เรย์และจำนวนของเลขดัชนีอันดับ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D9D864-CB8B-4067-A2F2-DD01BB098BD7}"/>
              </a:ext>
            </a:extLst>
          </p:cNvPr>
          <p:cNvSpPr/>
          <p:nvPr/>
        </p:nvSpPr>
        <p:spPr>
          <a:xfrm>
            <a:off x="1104900" y="2245994"/>
            <a:ext cx="8316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รูปแบบการใช้งาน</a:t>
            </a:r>
          </a:p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myArray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[] = [10,20,30];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52ED0DB-B316-4216-99C2-864135305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12339"/>
              </p:ext>
            </p:extLst>
          </p:nvPr>
        </p:nvGraphicFramePr>
        <p:xfrm>
          <a:off x="3047241" y="3116221"/>
          <a:ext cx="6096000" cy="792480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5304654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134591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702435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22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ตำแหน่ง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2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ค่าที่เก็บ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30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35822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174F919-D568-4191-A470-CE299ECFC51E}"/>
              </a:ext>
            </a:extLst>
          </p:cNvPr>
          <p:cNvSpPr/>
          <p:nvPr/>
        </p:nvSpPr>
        <p:spPr>
          <a:xfrm>
            <a:off x="1104899" y="4208741"/>
            <a:ext cx="83169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สรุป	</a:t>
            </a:r>
          </a:p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myArray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= 10;</a:t>
            </a:r>
          </a:p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myArray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[1] = 20;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int </a:t>
            </a:r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myArray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[2] = 30;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A82F01-74FE-4CBC-81FF-1E3B8444DAEF}"/>
              </a:ext>
            </a:extLst>
          </p:cNvPr>
          <p:cNvSpPr/>
          <p:nvPr/>
        </p:nvSpPr>
        <p:spPr>
          <a:xfrm>
            <a:off x="5158740" y="3131564"/>
            <a:ext cx="358140" cy="356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22023B-FCC9-45AB-976F-7D226920F483}"/>
              </a:ext>
            </a:extLst>
          </p:cNvPr>
          <p:cNvSpPr/>
          <p:nvPr/>
        </p:nvSpPr>
        <p:spPr>
          <a:xfrm>
            <a:off x="2971800" y="4578096"/>
            <a:ext cx="220980" cy="239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37BC1-09D4-4559-82D8-B95E8441D9A8}"/>
              </a:ext>
            </a:extLst>
          </p:cNvPr>
          <p:cNvSpPr/>
          <p:nvPr/>
        </p:nvSpPr>
        <p:spPr>
          <a:xfrm>
            <a:off x="3383280" y="4578096"/>
            <a:ext cx="220980" cy="239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0F2BDD-99D9-4B84-A76C-2BB90101DA27}"/>
              </a:ext>
            </a:extLst>
          </p:cNvPr>
          <p:cNvSpPr/>
          <p:nvPr/>
        </p:nvSpPr>
        <p:spPr>
          <a:xfrm>
            <a:off x="5158740" y="3517437"/>
            <a:ext cx="358140" cy="356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2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075AF2-4722-4C62-9016-C3365CA82F02}"/>
              </a:ext>
            </a:extLst>
          </p:cNvPr>
          <p:cNvSpPr/>
          <p:nvPr/>
        </p:nvSpPr>
        <p:spPr>
          <a:xfrm>
            <a:off x="2878233" y="366655"/>
            <a:ext cx="6435531" cy="790328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ระบบของไมโครคอนโทรลเลอร์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à¸à¸¥à¸à¸²à¸£à¸à¹à¸à¸«à¸²à¸£à¸¹à¸à¸ à¸²à¸à¸ªà¸³à¸«à¸£à¸±à¸ NodeMCU ESP8266 PNG">
            <a:extLst>
              <a:ext uri="{FF2B5EF4-FFF2-40B4-BE49-F238E27FC236}">
                <a16:creationId xmlns:a16="http://schemas.microsoft.com/office/drawing/2014/main" id="{C0C41BDF-D5AB-4E61-9A43-127CEE10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94" y="2832539"/>
            <a:ext cx="2918278" cy="15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9;p12">
            <a:extLst>
              <a:ext uri="{FF2B5EF4-FFF2-40B4-BE49-F238E27FC236}">
                <a16:creationId xmlns:a16="http://schemas.microsoft.com/office/drawing/2014/main" id="{C67DAFE5-5AE2-496D-86BF-CA5AC150D1A7}"/>
              </a:ext>
            </a:extLst>
          </p:cNvPr>
          <p:cNvSpPr txBox="1">
            <a:spLocks/>
          </p:cNvSpPr>
          <p:nvPr/>
        </p:nvSpPr>
        <p:spPr>
          <a:xfrm>
            <a:off x="4896594" y="4338146"/>
            <a:ext cx="2918278" cy="8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3200" b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อุปกรณ์ประมวลผล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E2816C-DB96-43A7-9DAA-C397CE4F05B8}"/>
              </a:ext>
            </a:extLst>
          </p:cNvPr>
          <p:cNvSpPr/>
          <p:nvPr/>
        </p:nvSpPr>
        <p:spPr>
          <a:xfrm>
            <a:off x="3749661" y="3342538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C17C03-0113-495C-AAB4-27EF38E2B2E6}"/>
              </a:ext>
            </a:extLst>
          </p:cNvPr>
          <p:cNvSpPr/>
          <p:nvPr/>
        </p:nvSpPr>
        <p:spPr>
          <a:xfrm>
            <a:off x="7904425" y="3338144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2813FB-BC07-4C56-91D4-56FFF9F60758}"/>
              </a:ext>
            </a:extLst>
          </p:cNvPr>
          <p:cNvSpPr/>
          <p:nvPr/>
        </p:nvSpPr>
        <p:spPr>
          <a:xfrm>
            <a:off x="1343832" y="2731052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71C7A-043F-45B2-AD19-02F7B64FF9CD}"/>
              </a:ext>
            </a:extLst>
          </p:cNvPr>
          <p:cNvSpPr/>
          <p:nvPr/>
        </p:nvSpPr>
        <p:spPr>
          <a:xfrm>
            <a:off x="8869966" y="2892655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5E6FB-DB94-454B-855B-DCC9E754B22A}"/>
              </a:ext>
            </a:extLst>
          </p:cNvPr>
          <p:cNvSpPr/>
          <p:nvPr/>
        </p:nvSpPr>
        <p:spPr>
          <a:xfrm>
            <a:off x="1110949" y="2362200"/>
            <a:ext cx="6696955" cy="271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89;p12">
            <a:extLst>
              <a:ext uri="{FF2B5EF4-FFF2-40B4-BE49-F238E27FC236}">
                <a16:creationId xmlns:a16="http://schemas.microsoft.com/office/drawing/2014/main" id="{796C96C1-4FD2-42AD-BFA5-319743ACAA45}"/>
              </a:ext>
            </a:extLst>
          </p:cNvPr>
          <p:cNvSpPr txBox="1">
            <a:spLocks/>
          </p:cNvSpPr>
          <p:nvPr/>
        </p:nvSpPr>
        <p:spPr>
          <a:xfrm>
            <a:off x="3000288" y="1673396"/>
            <a:ext cx="2918276" cy="78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4000" b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ใช้งานร่วมกัน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การใช้งานอาร์เรย์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734DD-C34A-4A6D-B289-F7853C0014EC}"/>
              </a:ext>
            </a:extLst>
          </p:cNvPr>
          <p:cNvPicPr/>
          <p:nvPr/>
        </p:nvPicPr>
        <p:blipFill rotWithShape="1">
          <a:blip r:embed="rId3"/>
          <a:srcRect b="45561"/>
          <a:stretch/>
        </p:blipFill>
        <p:spPr>
          <a:xfrm>
            <a:off x="1104900" y="1779671"/>
            <a:ext cx="6557082" cy="3298658"/>
          </a:xfrm>
          <a:prstGeom prst="rect">
            <a:avLst/>
          </a:prstGeom>
        </p:spPr>
      </p:pic>
      <p:sp>
        <p:nvSpPr>
          <p:cNvPr id="7" name="ตัวแทนเนื้อหา 13">
            <a:extLst>
              <a:ext uri="{FF2B5EF4-FFF2-40B4-BE49-F238E27FC236}">
                <a16:creationId xmlns:a16="http://schemas.microsoft.com/office/drawing/2014/main" id="{74F8A5D4-510D-42D9-8439-77DD9A562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556" y="1779671"/>
            <a:ext cx="3981873" cy="1267053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โปรแกรมเก็บข้อมูลในรูปแบบของอาร์เรย์ในการแสดงผล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คอมไพล์ลงบอร์ดสังเกตแสงสว่างจากหลอด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94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การประกาศตัวแปรค่าคงที่ไม่มีการเปลี่ยนแปลง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D55FF5-E86E-4B91-ACAB-7F0AD9ABF679}"/>
              </a:ext>
            </a:extLst>
          </p:cNvPr>
          <p:cNvSpPr/>
          <p:nvPr/>
        </p:nvSpPr>
        <p:spPr>
          <a:xfrm>
            <a:off x="1104900" y="1466236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การประกาศตัวแปรโดยใช้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เป็นการประกาศเพื่อไม่ให้ค่าที่กำหนดมีการเปลี่ยนแปลง นิยมใช้ในการประกาศขาที่ใช้งานและค่าคงที่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22657-B627-4133-8C07-BD14422C874B}"/>
              </a:ext>
            </a:extLst>
          </p:cNvPr>
          <p:cNvSpPr/>
          <p:nvPr/>
        </p:nvSpPr>
        <p:spPr>
          <a:xfrm>
            <a:off x="1104900" y="2422766"/>
            <a:ext cx="831691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</a:t>
            </a:r>
          </a:p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 ค่าคงที่</a:t>
            </a:r>
          </a:p>
          <a:p>
            <a:endParaRPr lang="en-US" sz="5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D0 16 //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เก็บค่า 16 ไว้ที่ตัวแปร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</a:t>
            </a:r>
          </a:p>
        </p:txBody>
      </p:sp>
    </p:spTree>
    <p:extLst>
      <p:ext uri="{BB962C8B-B14F-4D97-AF65-F5344CB8AC3E}">
        <p14:creationId xmlns:p14="http://schemas.microsoft.com/office/powerpoint/2010/main" val="23900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DIP Switch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D848B-16D0-4FF3-B672-D8F6572EF30A}"/>
              </a:ext>
            </a:extLst>
          </p:cNvPr>
          <p:cNvSpPr/>
          <p:nvPr/>
        </p:nvSpPr>
        <p:spPr>
          <a:xfrm>
            <a:off x="1104900" y="2653119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446F38-D1EA-4756-BC93-182BB50D2EB4}"/>
              </a:ext>
            </a:extLst>
          </p:cNvPr>
          <p:cNvSpPr/>
          <p:nvPr/>
        </p:nvSpPr>
        <p:spPr>
          <a:xfrm>
            <a:off x="1104900" y="1382734"/>
            <a:ext cx="9980682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ให้เขียนโปรแกรมเพื่อรับค่าสวิตช์ ที่ติดตั้งอยู่บนบอร์ดทดลอง โดยให้รับค่าสวิตช์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DIP Button (0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 และควบคุมหลอด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ให้ทำงาน เมื่อทำการเลื่อนสวิตช์ปิดวงจร (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ON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 หรืออ่านค่าสวิตช์ได้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LOW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แต่เมื่อเลื่อนสวิตช์เปิดวงจร (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OFF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 หรืออ่านค่าสวิตช์ได้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HIGH (1)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ให้หลอด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หยุดทำงาน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8C074-C855-49D5-B92E-75AE87BD09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028" y="3100193"/>
            <a:ext cx="5521240" cy="3802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7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DIP Switch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D6B60-BB4D-4238-994C-B008ECEA3AB8}"/>
              </a:ext>
            </a:extLst>
          </p:cNvPr>
          <p:cNvSpPr/>
          <p:nvPr/>
        </p:nvSpPr>
        <p:spPr>
          <a:xfrm>
            <a:off x="1104900" y="1481435"/>
            <a:ext cx="5690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รับค่าสวิตช์และควบคุมหลอด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ตามเงื่อนไขของโจทย์</a:t>
            </a:r>
          </a:p>
        </p:txBody>
      </p:sp>
      <p:sp>
        <p:nvSpPr>
          <p:cNvPr id="10" name="Text Box 167">
            <a:extLst>
              <a:ext uri="{FF2B5EF4-FFF2-40B4-BE49-F238E27FC236}">
                <a16:creationId xmlns:a16="http://schemas.microsoft.com/office/drawing/2014/main" id="{FED943CE-BD37-4CDA-A48E-2BD3308FC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1943100"/>
            <a:ext cx="5147129" cy="4335111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=0;		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D0 16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D4 2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(D0,INPUT);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(D4,OUTPUT);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(D0);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==LOW){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(D4,HIGH);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else{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(D4,LOW);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2FAB9-19CF-45ED-BB35-CB0B40E03311}"/>
              </a:ext>
            </a:extLst>
          </p:cNvPr>
          <p:cNvSpPr/>
          <p:nvPr/>
        </p:nvSpPr>
        <p:spPr>
          <a:xfrm>
            <a:off x="6404429" y="1943100"/>
            <a:ext cx="4721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เขียนโปรแกรมคอมไพล์ลงบอร์ดและทดลองเลื่อน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DIP Switch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และดูผลผ่านหลอด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8AE11-DC7C-49D8-BA38-7B8A9C3BFF3E}"/>
              </a:ext>
            </a:extLst>
          </p:cNvPr>
          <p:cNvPicPr/>
          <p:nvPr/>
        </p:nvPicPr>
        <p:blipFill rotWithShape="1">
          <a:blip r:embed="rId3"/>
          <a:srcRect l="18860" t="5227" r="9678" b="7134"/>
          <a:stretch/>
        </p:blipFill>
        <p:spPr bwMode="auto">
          <a:xfrm>
            <a:off x="6795770" y="3032851"/>
            <a:ext cx="4050665" cy="2795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2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(POT)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เป็นตัวต้านทานที่สามารถปรับค่าความต้านทานได้ โดยการใช้แกนหมุนหรือเลื่อนแกน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77A6C-2824-4BCF-A767-18C529D0C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93"/>
          <a:stretch/>
        </p:blipFill>
        <p:spPr>
          <a:xfrm>
            <a:off x="1609849" y="2560329"/>
            <a:ext cx="9232042" cy="3167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BA613-5C35-4474-8741-D9C9C98C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56" y="5727847"/>
            <a:ext cx="1490169" cy="9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684D0-6826-4149-B7C9-44998147F07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50" b="92188" l="16237" r="82298">
                        <a14:foregroundMark x1="78839" y1="23021" x2="78839" y2="23021"/>
                        <a14:foregroundMark x1="78664" y1="15000" x2="78664" y2="15000"/>
                        <a14:foregroundMark x1="77784" y1="46146" x2="78253" y2="74896"/>
                        <a14:foregroundMark x1="78839" y1="18854" x2="79074" y2="29375"/>
                        <a14:foregroundMark x1="63892" y1="26146" x2="73798" y2="25625"/>
                        <a14:foregroundMark x1="46952" y1="77292" x2="61020" y2="75417"/>
                        <a14:foregroundMark x1="26905" y1="86771" x2="62603" y2="86563"/>
                        <a14:foregroundMark x1="60961" y1="86771" x2="74736" y2="86979"/>
                        <a14:foregroundMark x1="18816" y1="82813" x2="18581" y2="86979"/>
                        <a14:foregroundMark x1="18757" y1="87188" x2="27374" y2="86979"/>
                        <a14:foregroundMark x1="35404" y1="87188" x2="41383" y2="87188"/>
                        <a14:foregroundMark x1="26553" y1="87604" x2="31243" y2="87188"/>
                        <a14:foregroundMark x1="53869" y1="87500" x2="63423" y2="87188"/>
                        <a14:foregroundMark x1="78429" y1="48021" x2="78605" y2="52604"/>
                        <a14:foregroundMark x1="78898" y1="49688" x2="78898" y2="49688"/>
                        <a14:foregroundMark x1="78957" y1="61458" x2="78957" y2="61458"/>
                        <a14:foregroundMark x1="79191" y1="61563" x2="79191" y2="61563"/>
                        <a14:foregroundMark x1="79308" y1="62083" x2="79308" y2="62083"/>
                        <a14:foregroundMark x1="79250" y1="49688" x2="79250" y2="49688"/>
                        <a14:foregroundMark x1="79308" y1="50417" x2="79308" y2="50417"/>
                        <a14:backgroundMark x1="17702" y1="89792" x2="77257" y2="88750"/>
                        <a14:backgroundMark x1="20106" y1="88021" x2="77902" y2="88021"/>
                      </a14:backgroundRemoval>
                    </a14:imgEffect>
                  </a14:imgLayer>
                </a14:imgProps>
              </a:ext>
            </a:extLst>
          </a:blip>
          <a:srcRect l="16250" t="11600" r="17917" b="8186"/>
          <a:stretch/>
        </p:blipFill>
        <p:spPr bwMode="auto">
          <a:xfrm>
            <a:off x="2725213" y="2235206"/>
            <a:ext cx="6741574" cy="4622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D545C563-B34C-45F4-81B5-F509C498E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บนชุดบอร์ดทดลองมี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Potentiometer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2 ตัว อยู่ในตำแหน่งล่างซ้าย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FD4971-C6A0-4FB2-B605-9BFE25A49236}"/>
              </a:ext>
            </a:extLst>
          </p:cNvPr>
          <p:cNvSpPr/>
          <p:nvPr/>
        </p:nvSpPr>
        <p:spPr>
          <a:xfrm>
            <a:off x="2725212" y="5372100"/>
            <a:ext cx="1313387" cy="10969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ร่วมกับ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เพื่อใช้สำหรับการควบคุมแรงดันไฟฟ้าหรือใช้สำหรับปรับสัญญาณต่างๆ ในวงจรอิเล็กทรอนิกส์จะมีลักษณะเหมือนกับวงจรแบ่งแรงดัน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F8A2764-3376-444F-ABA4-8EFF04D23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876091"/>
              </p:ext>
            </p:extLst>
          </p:nvPr>
        </p:nvGraphicFramePr>
        <p:xfrm>
          <a:off x="781050" y="2943511"/>
          <a:ext cx="4518819" cy="2449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Visio" r:id="rId4" imgW="3101305" imgH="1676463" progId="Visio.Drawing.15">
                  <p:embed/>
                </p:oleObj>
              </mc:Choice>
              <mc:Fallback>
                <p:oleObj name="Visio" r:id="rId4" imgW="3101305" imgH="1676463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772175-0476-411B-8DAB-F39F17551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943511"/>
                        <a:ext cx="4518819" cy="24494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080394-4F2C-479D-9E7A-9307CB53FE5E}"/>
                  </a:ext>
                </a:extLst>
              </p:cNvPr>
              <p:cNvSpPr/>
              <p:nvPr/>
            </p:nvSpPr>
            <p:spPr>
              <a:xfrm>
                <a:off x="6095241" y="3478432"/>
                <a:ext cx="57729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จุดต่อขั้วที่ 1 และ 3 จะถูกแบ่งค่าความต้านทานออกเป็น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กับ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th-TH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th-TH" sz="2400" b="0" i="0" smtClean="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 </m:t>
                        </m:r>
                      </m:sub>
                    </m:sSub>
                  </m:oMath>
                </a14:m>
                <a:r>
                  <a:rPr lang="th-TH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ด้วยหน้าสัมผัสเคลื่อนที่ของขั้วต่อที่ 2 ค่าแรงดันจะถูกเปลี่ยนไปตามค่าความต้านทานของตัวต้านทานปรับค่าได้</a:t>
                </a:r>
                <a:endPara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080394-4F2C-479D-9E7A-9307CB53F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41" y="3478432"/>
                <a:ext cx="5772909" cy="1200329"/>
              </a:xfrm>
              <a:prstGeom prst="rect">
                <a:avLst/>
              </a:prstGeom>
              <a:blipFill>
                <a:blip r:embed="rId6"/>
                <a:stretch>
                  <a:fillRect l="-1690" t="-2538" r="-42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">
                <a:extLst>
                  <a:ext uri="{FF2B5EF4-FFF2-40B4-BE49-F238E27FC236}">
                    <a16:creationId xmlns:a16="http://schemas.microsoft.com/office/drawing/2014/main" id="{93C86544-8CD3-49FE-9508-3CE0B9145A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9298" y="3227493"/>
                <a:ext cx="304165" cy="3917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" name="Text Box 2">
                <a:extLst>
                  <a:ext uri="{FF2B5EF4-FFF2-40B4-BE49-F238E27FC236}">
                    <a16:creationId xmlns:a16="http://schemas.microsoft.com/office/drawing/2014/main" id="{93C86544-8CD3-49FE-9508-3CE0B914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9298" y="3227493"/>
                <a:ext cx="304165" cy="391795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D61D22EF-3985-4D66-B6DE-6D709653A8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7271" y="4496304"/>
                <a:ext cx="304165" cy="3917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D61D22EF-3985-4D66-B6DE-6D709653A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271" y="4496304"/>
                <a:ext cx="304165" cy="391795"/>
              </a:xfrm>
              <a:prstGeom prst="rect">
                <a:avLst/>
              </a:prstGeom>
              <a:blipFill>
                <a:blip r:embed="rId8"/>
                <a:stretch>
                  <a:fillRect r="-2000" b="-31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71BB5E02-ECE3-48E9-8EE7-1D5E0B7FB7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2371" y="4187287"/>
                <a:ext cx="442595" cy="3917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load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71BB5E02-ECE3-48E9-8EE7-1D5E0B7FB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2371" y="4187287"/>
                <a:ext cx="442595" cy="391795"/>
              </a:xfrm>
              <a:prstGeom prst="rect">
                <a:avLst/>
              </a:prstGeom>
              <a:blipFill>
                <a:blip r:embed="rId9"/>
                <a:stretch>
                  <a:fillRect r="-37500" b="-31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7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85D58-954B-4FAC-ADE3-C00C1C8092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38" y="2843273"/>
            <a:ext cx="5822123" cy="4014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81562-A049-4FFB-9558-57FDAE69F398}"/>
              </a:ext>
            </a:extLst>
          </p:cNvPr>
          <p:cNvSpPr/>
          <p:nvPr/>
        </p:nvSpPr>
        <p:spPr>
          <a:xfrm>
            <a:off x="1104900" y="1385235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Potentiometer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ที่ติดตั้งอยู่บนบอร์ดทดลอง เพื่อทำการอ่านค่าที่สามารถรับได้จาก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Potentiometer (Vr0)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Serial Monitor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304AB-3F48-4606-9C43-FBE310921F0F}"/>
              </a:ext>
            </a:extLst>
          </p:cNvPr>
          <p:cNvSpPr/>
          <p:nvPr/>
        </p:nvSpPr>
        <p:spPr>
          <a:xfrm>
            <a:off x="1104900" y="2324760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4143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 fontScale="90000"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62C38E-8CB6-4925-9F17-97A895EB0A0C}"/>
              </a:ext>
            </a:extLst>
          </p:cNvPr>
          <p:cNvSpPr/>
          <p:nvPr/>
        </p:nvSpPr>
        <p:spPr>
          <a:xfrm>
            <a:off x="6689087" y="2225889"/>
            <a:ext cx="5502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เขียนโปรแกรมเสร็จหมุนโวลุ่มแล้วดูการเปลี่ยนแปลงของค่าผ่าน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ค่าที่ได้ออกมาเป็นค่าดิจิตอลขนาด 10 บิต คือ 0-1023</a:t>
            </a:r>
          </a:p>
        </p:txBody>
      </p:sp>
      <p:sp>
        <p:nvSpPr>
          <p:cNvPr id="5" name="Text Box 376">
            <a:extLst>
              <a:ext uri="{FF2B5EF4-FFF2-40B4-BE49-F238E27FC236}">
                <a16:creationId xmlns:a16="http://schemas.microsoft.com/office/drawing/2014/main" id="{495D37BA-1D5E-422A-A90D-E22CE156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228671"/>
            <a:ext cx="5502910" cy="271777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(A0,INPUT);</a:t>
            </a:r>
            <a:r>
              <a:rPr lang="th-TH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analogRead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(A0));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delay(500);</a:t>
            </a:r>
            <a:r>
              <a:rPr lang="en-US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F4F3B8-178E-48FA-9040-5EB5C2A1DC82}"/>
              </a:ext>
            </a:extLst>
          </p:cNvPr>
          <p:cNvSpPr/>
          <p:nvPr/>
        </p:nvSpPr>
        <p:spPr>
          <a:xfrm>
            <a:off x="1104900" y="1457163"/>
            <a:ext cx="4780476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อ่านค่าอนาล็อกและแสดงผ่าน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Serial Monitor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AA145-29C9-46DF-A987-11C91A1D97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1577" y="3431782"/>
            <a:ext cx="3777933" cy="30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Infrared Sensor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Infrared Sensor (TCRT5000)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เป็นเซ็นเซอร์ตรวจจับเส้นเมื่อวัตถุสะท้อนแสงเข้ามาก็จะมีการอ่านค่า โดยเซนเซอร์ตัวนี้มีลักษณะการต่อใช้งานดังภาพ </a:t>
            </a:r>
          </a:p>
        </p:txBody>
      </p:sp>
      <p:pic>
        <p:nvPicPr>
          <p:cNvPr id="14" name="Picture 13" descr="à¸à¸¥à¸à¸²à¸£à¸à¹à¸à¸«à¸²à¸£à¸¹à¸à¸ à¸²à¸à¸ªà¸³à¸«à¸£à¸±à¸ tcrt5000">
            <a:extLst>
              <a:ext uri="{FF2B5EF4-FFF2-40B4-BE49-F238E27FC236}">
                <a16:creationId xmlns:a16="http://schemas.microsoft.com/office/drawing/2014/main" id="{C2D94EA9-CD1F-48C6-8186-D466C6C9DB6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47"/>
          <a:stretch/>
        </p:blipFill>
        <p:spPr bwMode="auto">
          <a:xfrm>
            <a:off x="1570522" y="2853870"/>
            <a:ext cx="2398364" cy="30768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922C21-2229-466B-AD7F-66211225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59" y="2835359"/>
            <a:ext cx="6057514" cy="30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สวิตช์คืออะไร</a:t>
            </a: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สวิตช์เป็นอุปกรณ์ที่ใช้ตัดหรือต่อวงจรไฟฟ้าและวงจรอิเล็กทรอนิกส์ สวิตช์จะทำหน้าที่ควบคุมการเกิดกระแสภายในวงจร โดยชุดบอร์ดทดลองมีสวิตซ์สำหรับใช้งาน 2 ชนิด ดังนี้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 descr="à¸à¸¥à¸à¸²à¸£à¸à¹à¸à¸«à¸²à¸£à¸¹à¸à¸ à¸²à¸à¸ªà¸³à¸«à¸£à¸±à¸ push switch">
            <a:extLst>
              <a:ext uri="{FF2B5EF4-FFF2-40B4-BE49-F238E27FC236}">
                <a16:creationId xmlns:a16="http://schemas.microsoft.com/office/drawing/2014/main" id="{1EF07AAC-A2A5-4172-BA22-A0CA7A610D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91" y="3003195"/>
            <a:ext cx="2311535" cy="23115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E94166-38A6-4044-AA4C-D864FD3F4297}"/>
              </a:ext>
            </a:extLst>
          </p:cNvPr>
          <p:cNvSpPr/>
          <p:nvPr/>
        </p:nvSpPr>
        <p:spPr>
          <a:xfrm>
            <a:off x="2811160" y="5435735"/>
            <a:ext cx="1854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สวิตช์กดติดปล่อยดับ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 descr="à¸à¸¥à¸à¸²à¸£à¸à¹à¸à¸«à¸²à¸£à¸¹à¸à¸ à¸²à¸à¸ªà¸³à¸«à¸£à¸±à¸ DIP switch 4pin">
            <a:extLst>
              <a:ext uri="{FF2B5EF4-FFF2-40B4-BE49-F238E27FC236}">
                <a16:creationId xmlns:a16="http://schemas.microsoft.com/office/drawing/2014/main" id="{42ED9CDB-4122-4779-A02A-2EAACD524F7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76" y="3003194"/>
            <a:ext cx="3095511" cy="2311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99F71A-BDE1-4E7A-AB8D-2A91FFCE0CE1}"/>
              </a:ext>
            </a:extLst>
          </p:cNvPr>
          <p:cNvSpPr/>
          <p:nvPr/>
        </p:nvSpPr>
        <p:spPr>
          <a:xfrm>
            <a:off x="8398734" y="5435735"/>
            <a:ext cx="893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ดิปสวิตช์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33B5B-A651-4E50-BAD4-48082D6DD86F}"/>
              </a:ext>
            </a:extLst>
          </p:cNvPr>
          <p:cNvSpPr txBox="1"/>
          <p:nvPr/>
        </p:nvSpPr>
        <p:spPr>
          <a:xfrm>
            <a:off x="6096000" y="3481992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สวิตช์กดติดปล่อยดับ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 Switch)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สวิตช์ที่เวลาใช้งานต้องทำการกดสวิตช์ลงไป เพื่อทำให้หน้าสัมผัสของสวิตช์ติดกัน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Close Circuit)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และเมื่อปล่อยมือออกหรือไม่ทำการกดสวิตช์ต่อ หน้าสัมผัสที่ติดกันจะขาดจากกันทัน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F1498-CF1E-40DE-9B27-8B8F104E9C74}"/>
              </a:ext>
            </a:extLst>
          </p:cNvPr>
          <p:cNvSpPr txBox="1"/>
          <p:nvPr/>
        </p:nvSpPr>
        <p:spPr>
          <a:xfrm>
            <a:off x="609600" y="3481992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ดิปสวิตช์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DIP Switch)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เป็นสวิตช์ขนาดเล็กใช้งานกับวงจรอิเล็กทรอนิกส์ เมื่อทำการเลื่อนสวิตช์ในแต่ละแถวขึ้นไปที่คำว่า “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ON”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จะทำให้หน้าสัมผัสของสวิตช์ในแถวนั้นๆ ติดกันแต่เมื่อทำการเลื่อนกลับมาที่ตัวเลขของแต่ละแถว หน้าสัมผัสที่ติดกันจะขาดจากกันทันที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18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2" grpId="0"/>
      <p:bldP spid="2" grpId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Infrared Sensor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676BE-370D-44CB-AE14-2DC5CE0140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54" y="2178404"/>
            <a:ext cx="6742492" cy="464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B85587-1FF6-453F-B376-517EE1F47CAA}"/>
              </a:ext>
            </a:extLst>
          </p:cNvPr>
          <p:cNvSpPr/>
          <p:nvPr/>
        </p:nvSpPr>
        <p:spPr>
          <a:xfrm>
            <a:off x="5062282" y="5200666"/>
            <a:ext cx="1203960" cy="1390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ตัวแทนเนื้อหา 13">
            <a:extLst>
              <a:ext uri="{FF2B5EF4-FFF2-40B4-BE49-F238E27FC236}">
                <a16:creationId xmlns:a16="http://schemas.microsoft.com/office/drawing/2014/main" id="{7E790C91-3FF0-4368-A5E3-8B066DDC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บนชุดบอร์ดทดลองมีเซนเซอร์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Infrared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3 ตัว คือ เซนเซอร์ตรวจจับเส้น เซนเซอร์ส่งสัญญาณอินฟราเรด และเซ็นเซอร์รับสัญญาณอินฟราเรด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93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TCRT5000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6EBE9-364E-4056-AAEF-082656BE92F0}"/>
              </a:ext>
            </a:extLst>
          </p:cNvPr>
          <p:cNvSpPr/>
          <p:nvPr/>
        </p:nvSpPr>
        <p:spPr>
          <a:xfrm>
            <a:off x="1104900" y="244479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B588D-6B53-4FB3-BB14-442E2A2C14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89" y="2699315"/>
            <a:ext cx="4100838" cy="383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6BAD9-9D90-4135-BB13-BC3FB3F16477}"/>
              </a:ext>
            </a:extLst>
          </p:cNvPr>
          <p:cNvPicPr/>
          <p:nvPr/>
        </p:nvPicPr>
        <p:blipFill rotWithShape="1">
          <a:blip r:embed="rId4"/>
          <a:srcRect t="29741" b="32135"/>
          <a:stretch/>
        </p:blipFill>
        <p:spPr bwMode="auto">
          <a:xfrm>
            <a:off x="1564073" y="3078003"/>
            <a:ext cx="3718367" cy="2519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17A3B6-96CC-49C9-9C63-C2359B93328C}"/>
              </a:ext>
            </a:extLst>
          </p:cNvPr>
          <p:cNvSpPr/>
          <p:nvPr/>
        </p:nvSpPr>
        <p:spPr>
          <a:xfrm>
            <a:off x="2195856" y="5791895"/>
            <a:ext cx="245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เซนเซอร์ที่ต่อเข้าชุดบอร์ดทดลอง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4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ให้เขียนโปรแกรมรับค่าเซ็นเซอร์ตรวจจับเส้นที่ติดตั้งอยู่บนบอร์ดทดลอง เพื่อทำการอ่านค่าที่สามารถรับได้จากเซ็นเซอร์ตรวจจับเส้นและแสดงผ่าน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Serial Monitor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736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TCRT5000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แสดงผลผ่าน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6EBE9-364E-4056-AAEF-082656BE92F0}"/>
              </a:ext>
            </a:extLst>
          </p:cNvPr>
          <p:cNvSpPr/>
          <p:nvPr/>
        </p:nvSpPr>
        <p:spPr>
          <a:xfrm>
            <a:off x="7206453" y="1634403"/>
            <a:ext cx="38791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เขียนโปรแกรมรับค่าเซนเซอร์ตรวจจับเส้นโดยดูค่าผ่านกระดาษขาวดำโดยให้เซนเซอร์อยู่ห่างจากวัตถุ 3 มิลลิเมตร และดูผลผ่าน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1D972-826A-4432-B733-FC7FF3746090}"/>
              </a:ext>
            </a:extLst>
          </p:cNvPr>
          <p:cNvSpPr/>
          <p:nvPr/>
        </p:nvSpPr>
        <p:spPr>
          <a:xfrm>
            <a:off x="1104900" y="1463002"/>
            <a:ext cx="4780476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อ่านค่าอนาล็อกและแสดงผ่าน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Serial Monitor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 Box 396">
            <a:extLst>
              <a:ext uri="{FF2B5EF4-FFF2-40B4-BE49-F238E27FC236}">
                <a16:creationId xmlns:a16="http://schemas.microsoft.com/office/drawing/2014/main" id="{FF67BB03-5F27-41C2-B236-5D7CF6DEA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159634"/>
            <a:ext cx="5502910" cy="274785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(A0,INPUT);</a:t>
            </a:r>
            <a:r>
              <a:rPr lang="th-TH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analogRead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(A0));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delay(500);</a:t>
            </a: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EE223-7C03-4E7E-9089-DACCC9718FF7}"/>
              </a:ext>
            </a:extLst>
          </p:cNvPr>
          <p:cNvPicPr/>
          <p:nvPr/>
        </p:nvPicPr>
        <p:blipFill rotWithShape="1">
          <a:blip r:embed="rId3"/>
          <a:srcRect b="15233"/>
          <a:stretch/>
        </p:blipFill>
        <p:spPr>
          <a:xfrm>
            <a:off x="7206453" y="3204063"/>
            <a:ext cx="4050665" cy="27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หรือแป้นเลข นิยมนำมาเป็นตัวป้อนข้อมูลที่เป็นตัวเลขในงานไมโครคอนโทรเลอร์ เนื่องจากทำให้ใช้พอร์ตไมโครคอนโทรลเลอร์น้อยลง แต่ยังสามารถรับข้อมูลได้เช่นเดิม จากภาพด้านล่างจะเห็นว่ามีสวิตซ์ 16 ตัว แต่ใช้สายจำนวนเพียง 8 เส้น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2" descr="à¸à¸¥à¸à¸²à¸£à¸à¹à¸à¸«à¸²à¸£à¸¹à¸à¸ à¸²à¸à¸ªà¸³à¸«à¸£à¸±à¸ keypad">
            <a:extLst>
              <a:ext uri="{FF2B5EF4-FFF2-40B4-BE49-F238E27FC236}">
                <a16:creationId xmlns:a16="http://schemas.microsoft.com/office/drawing/2014/main" id="{691550CC-0A26-42B5-9FFD-3B2036EE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853870"/>
            <a:ext cx="5874611" cy="32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à¸à¸¥à¸à¸²à¸£à¸à¹à¸à¸«à¸²à¸£à¸¹à¸à¸ à¸²à¸à¸ªà¸³à¸«à¸£à¸±à¸ à¹à¸à¹à¸à¹à¸¥à¸ arduino">
            <a:extLst>
              <a:ext uri="{FF2B5EF4-FFF2-40B4-BE49-F238E27FC236}">
                <a16:creationId xmlns:a16="http://schemas.microsoft.com/office/drawing/2014/main" id="{BC49E052-C9DE-4372-BC88-25E44BB0C93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32" y="2885847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1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D6FC0-86BA-4C99-BB87-A12F6172E6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40" y="1511975"/>
            <a:ext cx="7643519" cy="5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7C9C9F-B704-4CC0-AAA1-B207F124D4BF}"/>
              </a:ext>
            </a:extLst>
          </p:cNvPr>
          <p:cNvSpPr/>
          <p:nvPr/>
        </p:nvSpPr>
        <p:spPr>
          <a:xfrm>
            <a:off x="7517766" y="5126990"/>
            <a:ext cx="997584" cy="11214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26795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59432-82DD-4CDC-9367-92AAA9579ED4}"/>
              </a:ext>
            </a:extLst>
          </p:cNvPr>
          <p:cNvSpPr/>
          <p:nvPr/>
        </p:nvSpPr>
        <p:spPr>
          <a:xfrm>
            <a:off x="1090987" y="1495943"/>
            <a:ext cx="9938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การเขียนโปรแกรมให้กับ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จำเป็นต้องใช้ไลบลารี่สำเร็จรูปเพื่อให้สามารถใช้งานสวิตซ์ขนาด 4*3 ได้จึงจำเป็นที่จะต้องรู้ความหมายของไลบรารี่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C9315-CD76-42FC-9C9B-272F286EA5BD}"/>
              </a:ext>
            </a:extLst>
          </p:cNvPr>
          <p:cNvSpPr/>
          <p:nvPr/>
        </p:nvSpPr>
        <p:spPr>
          <a:xfrm>
            <a:off x="1090987" y="2649721"/>
            <a:ext cx="9925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ไลบรารี่ คืออะไร</a:t>
            </a: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ชุดโค้ดคำสั่งหรือโปรแกรมที่ผู้พัฒนาทำการเขียนเตรียมไว้ เพื่อให้ผู้ที่เริ่มเขียนโปรแกรมสามารถนำมาใช้ประกอบการเขียนโปรแกรมได้ง่ายขึ้นลดความซับซ้อนในการศึกษาอุปกรณ์นั้นๆ</a:t>
            </a:r>
          </a:p>
        </p:txBody>
      </p:sp>
      <p:pic>
        <p:nvPicPr>
          <p:cNvPr id="16388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B7F4BF3E-E61F-4FF2-A9D6-9F53AED8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5" y="4172831"/>
            <a:ext cx="5255700" cy="268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078CD5-DFEA-4BF1-A29D-4853E937FE32}"/>
              </a:ext>
            </a:extLst>
          </p:cNvPr>
          <p:cNvSpPr/>
          <p:nvPr/>
        </p:nvSpPr>
        <p:spPr>
          <a:xfrm>
            <a:off x="1104900" y="1937330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include &lt;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endParaRPr lang="en-US" sz="2400" dirty="0"/>
          </a:p>
        </p:txBody>
      </p:sp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78230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Matrix Switch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59432-82DD-4CDC-9367-92AAA9579ED4}"/>
              </a:ext>
            </a:extLst>
          </p:cNvPr>
          <p:cNvSpPr/>
          <p:nvPr/>
        </p:nvSpPr>
        <p:spPr>
          <a:xfrm>
            <a:off x="1090987" y="1495943"/>
            <a:ext cx="9938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คำสั่งสำหรับเปิดไลบรารี่</a:t>
            </a:r>
          </a:p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873EAC-9FEA-419D-887E-E25AA6079C2E}"/>
              </a:ext>
            </a:extLst>
          </p:cNvPr>
          <p:cNvCxnSpPr/>
          <p:nvPr/>
        </p:nvCxnSpPr>
        <p:spPr>
          <a:xfrm>
            <a:off x="2162175" y="2268430"/>
            <a:ext cx="342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778184-D5C6-48AB-8284-F1BCE535E986}"/>
              </a:ext>
            </a:extLst>
          </p:cNvPr>
          <p:cNvGrpSpPr/>
          <p:nvPr/>
        </p:nvGrpSpPr>
        <p:grpSpPr>
          <a:xfrm>
            <a:off x="5588000" y="1761528"/>
            <a:ext cx="6349154" cy="4356243"/>
            <a:chOff x="5588000" y="1761528"/>
            <a:chExt cx="6349154" cy="43562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62AC56-058F-4491-9FD6-AA7B1C5C2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0" y="1761528"/>
              <a:ext cx="6349154" cy="43562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23410-1B05-40E6-9933-F7A06F6AED96}"/>
                </a:ext>
              </a:extLst>
            </p:cNvPr>
            <p:cNvSpPr txBox="1"/>
            <p:nvPr/>
          </p:nvSpPr>
          <p:spPr>
            <a:xfrm>
              <a:off x="6357257" y="2728686"/>
              <a:ext cx="48622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file</a:t>
              </a:r>
              <a:r>
                <a:rPr lang="th-TH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ให้ใส่ชื่อของไลบราลี่ที่เก็บอยู่ในโฟลเดอร์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C:\Users\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ชื่อผู้ใช้งาน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\Documents\Arduino\libraries</a:t>
              </a:r>
              <a:endParaRPr lang="th-TH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หมายเหตุ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ชื่อผู้ใช้งาน แต่ละเครื่องจะไม่เหมือนกัน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AF430-0020-4BDE-91DE-E1E7B009BF38}"/>
              </a:ext>
            </a:extLst>
          </p:cNvPr>
          <p:cNvSpPr/>
          <p:nvPr/>
        </p:nvSpPr>
        <p:spPr>
          <a:xfrm>
            <a:off x="1090987" y="2932716"/>
            <a:ext cx="1971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รูปแบบการใช้งาน</a:t>
            </a: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92B44B-ED04-4ACA-AB35-3DC63EED6041}"/>
              </a:ext>
            </a:extLst>
          </p:cNvPr>
          <p:cNvSpPr/>
          <p:nvPr/>
        </p:nvSpPr>
        <p:spPr>
          <a:xfrm>
            <a:off x="1104900" y="3429000"/>
            <a:ext cx="328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&lt;LiquidCrystal_I2C.h&gt;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1C1BF0-9A99-4BAE-A4ED-5A1C47FC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70" y="2554624"/>
            <a:ext cx="7354184" cy="395287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FFB75D-BF18-4249-9780-8121AD855DD4}"/>
              </a:ext>
            </a:extLst>
          </p:cNvPr>
          <p:cNvCxnSpPr>
            <a:cxnSpLocks/>
          </p:cNvCxnSpPr>
          <p:nvPr/>
        </p:nvCxnSpPr>
        <p:spPr>
          <a:xfrm>
            <a:off x="2162175" y="3763713"/>
            <a:ext cx="1781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651BD61-2D2A-4932-9F1E-69AAB3CF1099}"/>
              </a:ext>
            </a:extLst>
          </p:cNvPr>
          <p:cNvCxnSpPr/>
          <p:nvPr/>
        </p:nvCxnSpPr>
        <p:spPr>
          <a:xfrm>
            <a:off x="2732269" y="3763713"/>
            <a:ext cx="3430406" cy="436812"/>
          </a:xfrm>
          <a:prstGeom prst="bentConnector3">
            <a:avLst>
              <a:gd name="adj1" fmla="val 5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B42E777-9293-4633-A1D3-774FE909EE04}"/>
              </a:ext>
            </a:extLst>
          </p:cNvPr>
          <p:cNvSpPr/>
          <p:nvPr/>
        </p:nvSpPr>
        <p:spPr>
          <a:xfrm>
            <a:off x="6172200" y="4114800"/>
            <a:ext cx="1276350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0F605-72F3-4C66-90AA-58FCABC53BDA}"/>
              </a:ext>
            </a:extLst>
          </p:cNvPr>
          <p:cNvSpPr/>
          <p:nvPr/>
        </p:nvSpPr>
        <p:spPr>
          <a:xfrm>
            <a:off x="1163984" y="4578617"/>
            <a:ext cx="3283488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จะเห็นว่าภายในโฟลเดอร์มีโฟลเดอร์ที่ชื่อว่า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LiquidCrystak_I2C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อยู่ส่วน .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header file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ที่อยู่ภายในโฟลเดอร์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65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9" grpId="0"/>
      <p:bldP spid="20" grpId="0"/>
      <p:bldP spid="32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78230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59432-82DD-4CDC-9367-92AAA9579ED4}"/>
              </a:ext>
            </a:extLst>
          </p:cNvPr>
          <p:cNvSpPr/>
          <p:nvPr/>
        </p:nvSpPr>
        <p:spPr>
          <a:xfrm>
            <a:off x="1090987" y="1495943"/>
            <a:ext cx="9938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45E87-B6EA-4165-B208-600AA11BF155}"/>
              </a:ext>
            </a:extLst>
          </p:cNvPr>
          <p:cNvSpPr/>
          <p:nvPr/>
        </p:nvSpPr>
        <p:spPr>
          <a:xfrm>
            <a:off x="1162050" y="1911057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: https://github.com/Chris--A/Keypad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49F7C0-B5AE-4579-9A10-DEA310A6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48" y="3270776"/>
            <a:ext cx="9709526" cy="29158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B9CB0E-7487-4F2E-A426-58909DE82C6F}"/>
              </a:ext>
            </a:extLst>
          </p:cNvPr>
          <p:cNvSpPr/>
          <p:nvPr/>
        </p:nvSpPr>
        <p:spPr>
          <a:xfrm>
            <a:off x="9457702" y="4919486"/>
            <a:ext cx="1702606" cy="465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162F00-0BFA-44AE-8E83-B71E32F22DA0}"/>
              </a:ext>
            </a:extLst>
          </p:cNvPr>
          <p:cNvSpPr/>
          <p:nvPr/>
        </p:nvSpPr>
        <p:spPr>
          <a:xfrm>
            <a:off x="9754571" y="3304179"/>
            <a:ext cx="1488353" cy="50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B74FB-2629-4314-A85B-426F680547ED}"/>
              </a:ext>
            </a:extLst>
          </p:cNvPr>
          <p:cNvSpPr/>
          <p:nvPr/>
        </p:nvSpPr>
        <p:spPr>
          <a:xfrm>
            <a:off x="1533398" y="2326171"/>
            <a:ext cx="254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Clone or download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CCEBF4-968D-440F-9D16-6D4246AF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71" t="3582" b="84135"/>
          <a:stretch/>
        </p:blipFill>
        <p:spPr>
          <a:xfrm>
            <a:off x="3564227" y="2299689"/>
            <a:ext cx="1488353" cy="3581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E66BEDF-9B9F-4A2D-BA92-8A3EAF9D6E04}"/>
              </a:ext>
            </a:extLst>
          </p:cNvPr>
          <p:cNvSpPr/>
          <p:nvPr/>
        </p:nvSpPr>
        <p:spPr>
          <a:xfrm>
            <a:off x="1533397" y="2781105"/>
            <a:ext cx="254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Download ZIP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7F3F10-03F9-4354-85FC-9B1028935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26" t="57040" r="428" b="29241"/>
          <a:stretch/>
        </p:blipFill>
        <p:spPr>
          <a:xfrm>
            <a:off x="3422578" y="2764277"/>
            <a:ext cx="17716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4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78230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66A75-F5B9-428B-8A2D-AEFBDFF3B151}"/>
              </a:ext>
            </a:extLst>
          </p:cNvPr>
          <p:cNvSpPr/>
          <p:nvPr/>
        </p:nvSpPr>
        <p:spPr>
          <a:xfrm>
            <a:off x="1104900" y="1365648"/>
            <a:ext cx="10001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แตกไฟล์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ZIP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และนำโฟลเดอร์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Keypad-master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ที่แตกไฟล์ไว้ ไปวางที่ไดร์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ชื่อคอมพิวเตอร์\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\Arduino\libraries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F3D0FA3-56A0-4359-A315-30CA006EE1BE}"/>
              </a:ext>
            </a:extLst>
          </p:cNvPr>
          <p:cNvPicPr/>
          <p:nvPr/>
        </p:nvPicPr>
        <p:blipFill rotWithShape="1">
          <a:blip r:embed="rId3"/>
          <a:srcRect b="23430"/>
          <a:stretch/>
        </p:blipFill>
        <p:spPr>
          <a:xfrm>
            <a:off x="1680757" y="2196646"/>
            <a:ext cx="8830486" cy="3022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969B30-CC8F-425B-B1F4-12856E76F199}"/>
              </a:ext>
            </a:extLst>
          </p:cNvPr>
          <p:cNvSpPr/>
          <p:nvPr/>
        </p:nvSpPr>
        <p:spPr>
          <a:xfrm>
            <a:off x="1104900" y="5601951"/>
            <a:ext cx="10001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กรณีที่โฟลเดอร์มีคำว่า –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master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ไม่ต้องนำ –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master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มาประกาศเรียกใช้งานจากภาพถ้าจะประกาศใช้งาน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Keypad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จะต้องประกาศ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&lt;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Keypad.h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285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078230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0659D-66FB-4C93-B6BF-EF67DD9754AE}"/>
              </a:ext>
            </a:extLst>
          </p:cNvPr>
          <p:cNvSpPr/>
          <p:nvPr/>
        </p:nvSpPr>
        <p:spPr>
          <a:xfrm>
            <a:off x="1085850" y="1365648"/>
            <a:ext cx="101482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คำสั่งในการทำงานเบื้องต้น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Keypad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เปิดใช้งานไลบรารี่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Keypad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ตั้งชื่อไว้เรียกใช้งานคำสั่ง</a:t>
            </a:r>
            <a:r>
              <a:rPr lang="th-TH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makeKeymap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ตัวอักษร</a:t>
            </a:r>
            <a:r>
              <a:rPr lang="en-US" dirty="0"/>
              <a:t>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ขาใช้งานแถว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ขาใช้งานหลัก</a:t>
            </a:r>
            <a:r>
              <a:rPr lang="en-US" dirty="0"/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จำนวนแถว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จำนวนหลัก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//คำสั่งในการจัดการกำหนดขาการใช้งานและเก็บค่าตัวอักษร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43C638-21F4-431C-B233-0BB3A1402A09}"/>
              </a:ext>
            </a:extLst>
          </p:cNvPr>
          <p:cNvSpPr/>
          <p:nvPr/>
        </p:nvSpPr>
        <p:spPr>
          <a:xfrm>
            <a:off x="1104900" y="3124200"/>
            <a:ext cx="6486978" cy="193899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ตัวอักษร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hexakey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[ROWS][COLS] = {{‘</a:t>
            </a:r>
            <a:r>
              <a:rPr lang="th-TH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th-TH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th-TH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’},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 </a:t>
            </a:r>
          </a:p>
          <a:p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				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{‘4’, ‘5’, ‘6’},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 				 </a:t>
            </a:r>
            <a:r>
              <a:rPr lang="en-US" dirty="0">
                <a:latin typeface="Courier New" panose="02070309020205020404" pitchFamily="49" charset="0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{‘7’, ‘8’, ‘9’},</a:t>
            </a:r>
            <a:endParaRPr lang="th-TH" dirty="0">
              <a:latin typeface="Courier New" panose="02070309020205020404" pitchFamily="49" charset="0"/>
              <a:cs typeface="TH SarabunPSK" panose="020B0500040200020003" pitchFamily="34" charset="-34"/>
            </a:endParaRPr>
          </a:p>
          <a:p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				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{‘*’, ‘0’, ‘#’}};</a:t>
            </a:r>
            <a:endParaRPr lang="th-T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400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ตัวอักษรถูกจัดเก็บไว้ในตัวแปรในรูปแบบของ </a:t>
            </a:r>
            <a:r>
              <a:rPr lang="th-TH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อาร์เรย์ 2 มิติ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D27AD5-7823-4BB8-9B53-DF342A520CC0}"/>
              </a:ext>
            </a:extLst>
          </p:cNvPr>
          <p:cNvCxnSpPr/>
          <p:nvPr/>
        </p:nvCxnSpPr>
        <p:spPr>
          <a:xfrm>
            <a:off x="7373257" y="2409371"/>
            <a:ext cx="6966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539BD0-890E-43EF-9DA6-C2BC8115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77" b="95887" l="4233" r="97884">
                        <a14:foregroundMark x1="62081" y1="9078" x2="63668" y2="9362"/>
                        <a14:foregroundMark x1="40212" y1="7234" x2="34921" y2="1560"/>
                        <a14:foregroundMark x1="34921" y1="1560" x2="34392" y2="1418"/>
                        <a14:foregroundMark x1="11287" y1="29645" x2="4762" y2="34184"/>
                        <a14:foregroundMark x1="4762" y1="34184" x2="4233" y2="36028"/>
                        <a14:foregroundMark x1="59436" y1="50780" x2="61376" y2="53333"/>
                        <a14:foregroundMark x1="50265" y1="46383" x2="48501" y2="45248"/>
                        <a14:foregroundMark x1="37037" y1="42979" x2="38095" y2="43546"/>
                        <a14:foregroundMark x1="25573" y1="43404" x2="23986" y2="42695"/>
                        <a14:foregroundMark x1="47619" y1="89362" x2="44092" y2="95745"/>
                        <a14:foregroundMark x1="44092" y1="95745" x2="43739" y2="96028"/>
                        <a14:foregroundMark x1="69665" y1="69645" x2="71252" y2="68794"/>
                        <a14:foregroundMark x1="80600" y1="61844" x2="88889" y2="58440"/>
                        <a14:foregroundMark x1="95767" y1="56738" x2="92593" y2="49504"/>
                        <a14:foregroundMark x1="92593" y1="49504" x2="91887" y2="49078"/>
                        <a14:foregroundMark x1="97178" y1="53191" x2="97884" y2="52908"/>
                        <a14:foregroundMark x1="34921" y1="56028" x2="35802" y2="56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9469" y="4474993"/>
            <a:ext cx="1855262" cy="2306807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B3F3528-4FFC-4C99-8A97-D4A0D5DDD708}"/>
              </a:ext>
            </a:extLst>
          </p:cNvPr>
          <p:cNvSpPr/>
          <p:nvPr/>
        </p:nvSpPr>
        <p:spPr>
          <a:xfrm>
            <a:off x="8069943" y="3379132"/>
            <a:ext cx="2511424" cy="1684060"/>
          </a:xfrm>
          <a:prstGeom prst="cloudCallout">
            <a:avLst>
              <a:gd name="adj1" fmla="val 23887"/>
              <a:gd name="adj2" fmla="val 9475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1B0EA2-F210-40F5-ACCB-CA1DBC676B60}"/>
              </a:ext>
            </a:extLst>
          </p:cNvPr>
          <p:cNvSpPr/>
          <p:nvPr/>
        </p:nvSpPr>
        <p:spPr>
          <a:xfrm>
            <a:off x="8440885" y="3805663"/>
            <a:ext cx="1769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อาร์เรย์ 2 มิติ คืออะไรกันนะ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79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สวิตช์กดติดปล่อยดับ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4EE03-80D4-46AC-AF86-9BBC09710E32}"/>
              </a:ext>
            </a:extLst>
          </p:cNvPr>
          <p:cNvSpPr/>
          <p:nvPr/>
        </p:nvSpPr>
        <p:spPr>
          <a:xfrm>
            <a:off x="1018746" y="1543270"/>
            <a:ext cx="1564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25DBB7-0C1E-40C8-B40F-BF31CA24A3DD}"/>
              </a:ext>
            </a:extLst>
          </p:cNvPr>
          <p:cNvGrpSpPr/>
          <p:nvPr/>
        </p:nvGrpSpPr>
        <p:grpSpPr>
          <a:xfrm>
            <a:off x="3001457" y="1881452"/>
            <a:ext cx="1965557" cy="3428101"/>
            <a:chOff x="814274" y="2033714"/>
            <a:chExt cx="1461446" cy="25488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4B4748-DE69-4AC4-BEE0-BFE5563C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9343" y="2534559"/>
              <a:ext cx="1711308" cy="14614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759A2A-956B-48F7-BAF5-C221D64746B9}"/>
                </a:ext>
              </a:extLst>
            </p:cNvPr>
            <p:cNvSpPr txBox="1"/>
            <p:nvPr/>
          </p:nvSpPr>
          <p:spPr>
            <a:xfrm>
              <a:off x="934515" y="203371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654E2-D47A-4EF1-AE5A-19EAF85A0ADD}"/>
                </a:ext>
              </a:extLst>
            </p:cNvPr>
            <p:cNvSpPr txBox="1"/>
            <p:nvPr/>
          </p:nvSpPr>
          <p:spPr>
            <a:xfrm>
              <a:off x="1868520" y="203371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EC660F-08C9-437C-B3D9-3DE69C323FE3}"/>
                </a:ext>
              </a:extLst>
            </p:cNvPr>
            <p:cNvSpPr txBox="1"/>
            <p:nvPr/>
          </p:nvSpPr>
          <p:spPr>
            <a:xfrm>
              <a:off x="934515" y="4108137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89BEB8-ADD0-47AF-AE05-0A107CE0C39C}"/>
                </a:ext>
              </a:extLst>
            </p:cNvPr>
            <p:cNvSpPr txBox="1"/>
            <p:nvPr/>
          </p:nvSpPr>
          <p:spPr>
            <a:xfrm>
              <a:off x="1868520" y="4120937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1D3122-71F9-4020-93BE-6AC06855E954}"/>
              </a:ext>
            </a:extLst>
          </p:cNvPr>
          <p:cNvSpPr txBox="1"/>
          <p:nvPr/>
        </p:nvSpPr>
        <p:spPr>
          <a:xfrm>
            <a:off x="3001456" y="5305314"/>
            <a:ext cx="196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สวิตซ์กดติดปล่อยดับ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05C3B7-62EA-4915-85CB-A0B9390351D7}"/>
              </a:ext>
            </a:extLst>
          </p:cNvPr>
          <p:cNvGrpSpPr/>
          <p:nvPr/>
        </p:nvGrpSpPr>
        <p:grpSpPr>
          <a:xfrm>
            <a:off x="7382231" y="1912721"/>
            <a:ext cx="3494940" cy="3854258"/>
            <a:chOff x="2618240" y="1375430"/>
            <a:chExt cx="3047257" cy="33605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CB8887-FE02-4EFF-BD07-F5B39C3F9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240" y="1375430"/>
              <a:ext cx="1487400" cy="33605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73434F-5069-410E-A90A-C125C39A54EE}"/>
                </a:ext>
              </a:extLst>
            </p:cNvPr>
            <p:cNvSpPr txBox="1"/>
            <p:nvPr/>
          </p:nvSpPr>
          <p:spPr>
            <a:xfrm>
              <a:off x="4178097" y="2803616"/>
              <a:ext cx="148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ขณะไม่กดสวิตซ์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4D8FA-3FD3-4D74-86D9-967EAA061546}"/>
              </a:ext>
            </a:extLst>
          </p:cNvPr>
          <p:cNvGrpSpPr/>
          <p:nvPr/>
        </p:nvGrpSpPr>
        <p:grpSpPr>
          <a:xfrm>
            <a:off x="7382231" y="1912721"/>
            <a:ext cx="3494940" cy="3854258"/>
            <a:chOff x="5627403" y="1390377"/>
            <a:chExt cx="3047257" cy="336054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A70C36-E873-4B8F-9370-F3779A13B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7403" y="1390377"/>
              <a:ext cx="1487400" cy="33605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062FC-DF6C-4EE5-83DA-22A00A4BD830}"/>
                </a:ext>
              </a:extLst>
            </p:cNvPr>
            <p:cNvSpPr txBox="1"/>
            <p:nvPr/>
          </p:nvSpPr>
          <p:spPr>
            <a:xfrm>
              <a:off x="7187260" y="2803616"/>
              <a:ext cx="148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ขณะกดสวิตซ์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0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อาร์เรย์ 2 มิติ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95CEC-E7BB-4B60-AC2E-DFC522975C70}"/>
              </a:ext>
            </a:extLst>
          </p:cNvPr>
          <p:cNvSpPr/>
          <p:nvPr/>
        </p:nvSpPr>
        <p:spPr>
          <a:xfrm>
            <a:off x="1104900" y="1480327"/>
            <a:ext cx="4842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เป็นรูปแบบอาร์เรย์ที่มีการเก็บข้อมูลแบบแนวแถวและหลัก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F0071-C4DF-4083-A502-C2E3ECA22349}"/>
              </a:ext>
            </a:extLst>
          </p:cNvPr>
          <p:cNvSpPr/>
          <p:nvPr/>
        </p:nvSpPr>
        <p:spPr>
          <a:xfrm>
            <a:off x="1104900" y="214995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char font [2] [2] = 	{{‘1’, ‘2’},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{‘3’, ‘4’}};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023C2-9973-4EC0-9560-F9391411A135}"/>
              </a:ext>
            </a:extLst>
          </p:cNvPr>
          <p:cNvCxnSpPr/>
          <p:nvPr/>
        </p:nvCxnSpPr>
        <p:spPr>
          <a:xfrm flipV="1">
            <a:off x="1940814" y="2746153"/>
            <a:ext cx="0" cy="2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03454E-C6A2-40FC-B5C5-56FB6D44BCA9}"/>
              </a:ext>
            </a:extLst>
          </p:cNvPr>
          <p:cNvCxnSpPr/>
          <p:nvPr/>
        </p:nvCxnSpPr>
        <p:spPr>
          <a:xfrm flipV="1">
            <a:off x="2248662" y="2746153"/>
            <a:ext cx="0" cy="2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2F43C-D74D-4FD2-A8EE-4E7CC857C718}"/>
              </a:ext>
            </a:extLst>
          </p:cNvPr>
          <p:cNvSpPr txBox="1"/>
          <p:nvPr/>
        </p:nvSpPr>
        <p:spPr>
          <a:xfrm>
            <a:off x="1689355" y="2918785"/>
            <a:ext cx="50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แถว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27057-B417-4E86-A53A-28206FA99174}"/>
              </a:ext>
            </a:extLst>
          </p:cNvPr>
          <p:cNvSpPr txBox="1"/>
          <p:nvPr/>
        </p:nvSpPr>
        <p:spPr>
          <a:xfrm>
            <a:off x="1994153" y="2929033"/>
            <a:ext cx="50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18D41E-081D-4992-A918-A89DBE76A496}"/>
              </a:ext>
            </a:extLst>
          </p:cNvPr>
          <p:cNvCxnSpPr>
            <a:cxnSpLocks/>
          </p:cNvCxnSpPr>
          <p:nvPr/>
        </p:nvCxnSpPr>
        <p:spPr>
          <a:xfrm flipH="1">
            <a:off x="3869439" y="2627008"/>
            <a:ext cx="352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DF3D0-F37E-4B6B-85E0-AD1830E43F26}"/>
              </a:ext>
            </a:extLst>
          </p:cNvPr>
          <p:cNvSpPr txBox="1"/>
          <p:nvPr/>
        </p:nvSpPr>
        <p:spPr>
          <a:xfrm>
            <a:off x="4202437" y="2426953"/>
            <a:ext cx="7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แถว 1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F0D97F-8D5A-4F7D-A70D-9193F4C4F454}"/>
              </a:ext>
            </a:extLst>
          </p:cNvPr>
          <p:cNvCxnSpPr>
            <a:cxnSpLocks/>
          </p:cNvCxnSpPr>
          <p:nvPr/>
        </p:nvCxnSpPr>
        <p:spPr>
          <a:xfrm flipH="1">
            <a:off x="3869439" y="2889041"/>
            <a:ext cx="3524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678EF4-4707-4E1A-B46D-566692230961}"/>
              </a:ext>
            </a:extLst>
          </p:cNvPr>
          <p:cNvSpPr txBox="1"/>
          <p:nvPr/>
        </p:nvSpPr>
        <p:spPr>
          <a:xfrm>
            <a:off x="4221864" y="2688986"/>
            <a:ext cx="7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แถว 2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04A05-E7ED-44EC-9AB9-0CC8BBE42D29}"/>
              </a:ext>
            </a:extLst>
          </p:cNvPr>
          <p:cNvSpPr/>
          <p:nvPr/>
        </p:nvSpPr>
        <p:spPr>
          <a:xfrm>
            <a:off x="2952750" y="2514600"/>
            <a:ext cx="754365" cy="231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BEBEA-29E1-4BF1-AF6E-6940A123EC10}"/>
              </a:ext>
            </a:extLst>
          </p:cNvPr>
          <p:cNvSpPr/>
          <p:nvPr/>
        </p:nvSpPr>
        <p:spPr>
          <a:xfrm>
            <a:off x="2963234" y="2799806"/>
            <a:ext cx="754365" cy="231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D6A14E-8399-4FF0-ADDE-F377F5A8E74E}"/>
              </a:ext>
            </a:extLst>
          </p:cNvPr>
          <p:cNvSpPr/>
          <p:nvPr/>
        </p:nvSpPr>
        <p:spPr>
          <a:xfrm>
            <a:off x="3076966" y="2514593"/>
            <a:ext cx="200195" cy="51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BB350D-410A-4BEE-A88F-0C3E97142E6F}"/>
              </a:ext>
            </a:extLst>
          </p:cNvPr>
          <p:cNvSpPr/>
          <p:nvPr/>
        </p:nvSpPr>
        <p:spPr>
          <a:xfrm>
            <a:off x="3409964" y="2514593"/>
            <a:ext cx="200195" cy="51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70E249-4406-46B1-AD31-6704C4FE7F78}"/>
              </a:ext>
            </a:extLst>
          </p:cNvPr>
          <p:cNvSpPr txBox="1"/>
          <p:nvPr/>
        </p:nvSpPr>
        <p:spPr>
          <a:xfrm>
            <a:off x="2841841" y="1997156"/>
            <a:ext cx="68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 1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B2C27-134C-45F6-A0E6-BC1859B36E43}"/>
              </a:ext>
            </a:extLst>
          </p:cNvPr>
          <p:cNvSpPr txBox="1"/>
          <p:nvPr/>
        </p:nvSpPr>
        <p:spPr>
          <a:xfrm>
            <a:off x="3329932" y="1989613"/>
            <a:ext cx="68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 2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687B5F-F6B6-461E-9E3E-1303B81B7A62}"/>
              </a:ext>
            </a:extLst>
          </p:cNvPr>
          <p:cNvCxnSpPr/>
          <p:nvPr/>
        </p:nvCxnSpPr>
        <p:spPr>
          <a:xfrm>
            <a:off x="3153166" y="2255871"/>
            <a:ext cx="0" cy="212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B97CFF-ABF5-432B-A1F0-1FDB59283E0E}"/>
              </a:ext>
            </a:extLst>
          </p:cNvPr>
          <p:cNvCxnSpPr/>
          <p:nvPr/>
        </p:nvCxnSpPr>
        <p:spPr>
          <a:xfrm>
            <a:off x="3524825" y="2255871"/>
            <a:ext cx="0" cy="212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067D76-C969-4D62-91E0-DD9A43E7DA4D}"/>
              </a:ext>
            </a:extLst>
          </p:cNvPr>
          <p:cNvCxnSpPr>
            <a:cxnSpLocks/>
          </p:cNvCxnSpPr>
          <p:nvPr/>
        </p:nvCxnSpPr>
        <p:spPr>
          <a:xfrm>
            <a:off x="4976237" y="2743484"/>
            <a:ext cx="6126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F0FE989-60CF-45AB-9240-D13F2F76F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128514"/>
              </p:ext>
            </p:extLst>
          </p:nvPr>
        </p:nvGraphicFramePr>
        <p:xfrm>
          <a:off x="5798237" y="2094626"/>
          <a:ext cx="4572000" cy="1188720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39061221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7163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6631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ดัชนี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หลักที่ 1</a:t>
                      </a: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หลักที่ 2</a:t>
                      </a: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7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แถวที่ 1 </a:t>
                      </a: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1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แถวที่ 2 </a:t>
                      </a: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</a:t>
                      </a: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47016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25EF5A4-66E0-4BF1-8874-20E1CBAEC3DC}"/>
              </a:ext>
            </a:extLst>
          </p:cNvPr>
          <p:cNvSpPr/>
          <p:nvPr/>
        </p:nvSpPr>
        <p:spPr>
          <a:xfrm>
            <a:off x="1154437" y="3504752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char font [0] [0] = 1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char font [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[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= 2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char font [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[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= 3	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char font [1] [1] = 4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C3BAA-B91D-442F-8B4B-4B92403785B1}"/>
              </a:ext>
            </a:extLst>
          </p:cNvPr>
          <p:cNvSpPr/>
          <p:nvPr/>
        </p:nvSpPr>
        <p:spPr>
          <a:xfrm>
            <a:off x="2822791" y="3895725"/>
            <a:ext cx="200025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B869E6-E5D7-4FED-8923-17631FA6BE71}"/>
              </a:ext>
            </a:extLst>
          </p:cNvPr>
          <p:cNvSpPr/>
          <p:nvPr/>
        </p:nvSpPr>
        <p:spPr>
          <a:xfrm>
            <a:off x="7611762" y="2123854"/>
            <a:ext cx="962025" cy="26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375588-87BB-4205-BD07-D39A8996BF83}"/>
              </a:ext>
            </a:extLst>
          </p:cNvPr>
          <p:cNvSpPr/>
          <p:nvPr/>
        </p:nvSpPr>
        <p:spPr>
          <a:xfrm>
            <a:off x="3053153" y="3895724"/>
            <a:ext cx="200025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50D0A1-5111-4FEB-A455-B7F8E81BD303}"/>
              </a:ext>
            </a:extLst>
          </p:cNvPr>
          <p:cNvSpPr/>
          <p:nvPr/>
        </p:nvSpPr>
        <p:spPr>
          <a:xfrm>
            <a:off x="3368991" y="3895724"/>
            <a:ext cx="200025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FFE2A4-BE36-47C4-81A5-C98029530DFF}"/>
              </a:ext>
            </a:extLst>
          </p:cNvPr>
          <p:cNvSpPr/>
          <p:nvPr/>
        </p:nvSpPr>
        <p:spPr>
          <a:xfrm>
            <a:off x="6046257" y="2543168"/>
            <a:ext cx="962025" cy="26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7F64AF-CF50-47DC-8E12-F9F4AF69DE53}"/>
              </a:ext>
            </a:extLst>
          </p:cNvPr>
          <p:cNvSpPr/>
          <p:nvPr/>
        </p:nvSpPr>
        <p:spPr>
          <a:xfrm>
            <a:off x="7611761" y="2531516"/>
            <a:ext cx="962025" cy="26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9" grpId="0"/>
      <p:bldP spid="19" grpId="1"/>
      <p:bldP spid="21" grpId="0"/>
      <p:bldP spid="21" grpId="1"/>
      <p:bldP spid="23" grpId="0"/>
      <p:bldP spid="23" grpId="1"/>
      <p:bldP spid="10" grpId="0" animBg="1"/>
      <p:bldP spid="1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8" grpId="0"/>
      <p:bldP spid="28" grpId="1"/>
      <p:bldP spid="38" grpId="0" animBg="1"/>
      <p:bldP spid="39" grpId="0" animBg="1"/>
      <p:bldP spid="40" grpId="0" animBg="1"/>
      <p:bldP spid="41" grpId="0" animBg="1"/>
      <p:bldP spid="43" grpId="0" animBg="1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แสดงผลผ่านหน้าจอ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68C71-4C01-4359-A503-8299BBE48805}"/>
              </a:ext>
            </a:extLst>
          </p:cNvPr>
          <p:cNvSpPr/>
          <p:nvPr/>
        </p:nvSpPr>
        <p:spPr>
          <a:xfrm>
            <a:off x="1104900" y="2436113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E62B4-FA08-422F-BCEF-449C5BAC82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40" y="2897778"/>
            <a:ext cx="5527120" cy="38079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840BE4-1FB9-450A-8D85-BA1834E06092}"/>
              </a:ext>
            </a:extLst>
          </p:cNvPr>
          <p:cNvSpPr/>
          <p:nvPr/>
        </p:nvSpPr>
        <p:spPr>
          <a:xfrm>
            <a:off x="1104900" y="1463287"/>
            <a:ext cx="9980682" cy="981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Matrix Switch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เพื่อทำการอ่านค่าที่สามารถรับได้จาก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Matrix Switch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ตามตำแหน่งของสวิตช์ตัวนั้นๆ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6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33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11087100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แสดงผลผ่านหน้าจอ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68C71-4C01-4359-A503-8299BBE48805}"/>
              </a:ext>
            </a:extLst>
          </p:cNvPr>
          <p:cNvSpPr/>
          <p:nvPr/>
        </p:nvSpPr>
        <p:spPr>
          <a:xfrm>
            <a:off x="1104900" y="1595618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และแสดงผลผ่าน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</a:p>
        </p:txBody>
      </p:sp>
      <p:sp>
        <p:nvSpPr>
          <p:cNvPr id="6" name="Text Box 450">
            <a:extLst>
              <a:ext uri="{FF2B5EF4-FFF2-40B4-BE49-F238E27FC236}">
                <a16:creationId xmlns:a16="http://schemas.microsoft.com/office/drawing/2014/main" id="{287CACAC-55B5-4699-87F7-E6EA31F14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67" y="2110532"/>
            <a:ext cx="5532755" cy="4386261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Keypad.h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byte ROWS = 4;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byte COLS = 3;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Char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hexakey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[ROWS][COLS]={{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Browallia New" panose="020B0604020202020204" pitchFamily="34" charset="-34"/>
              </a:rPr>
              <a:t>'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1','2','3’},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      {'4','5','6',},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      {'7','8','9',},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      {'*','0','#',}};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rowPins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[ROWS] = {0, 2, 14, 12};</a:t>
            </a:r>
          </a:p>
          <a:p>
            <a:pPr algn="thaiDist">
              <a:lnSpc>
                <a:spcPct val="107000"/>
              </a:lnSpc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colPins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[COLS] = {16, 5, 4};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Keypad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customKeypad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Keypad(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makeKeymap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hexakey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rowPins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colPins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ROWS, COLS);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thaiDist">
              <a:lnSpc>
                <a:spcPct val="107000"/>
              </a:lnSpc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149">
            <a:extLst>
              <a:ext uri="{FF2B5EF4-FFF2-40B4-BE49-F238E27FC236}">
                <a16:creationId xmlns:a16="http://schemas.microsoft.com/office/drawing/2014/main" id="{E14D91EE-0564-4A5A-8B2F-FE5410166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110532"/>
            <a:ext cx="5857921" cy="163414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char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customKey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customKeypad.getKey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customKey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customKey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03903-55D4-4C66-9C4B-B7DEC045AB07}"/>
              </a:ext>
            </a:extLst>
          </p:cNvPr>
          <p:cNvSpPr/>
          <p:nvPr/>
        </p:nvSpPr>
        <p:spPr>
          <a:xfrm>
            <a:off x="6096000" y="4023069"/>
            <a:ext cx="5532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Matrix Switch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สังเกตผลลัพธ์ผ่าน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D13713-3FF5-48AC-A003-0DB595955BF0}"/>
              </a:ext>
            </a:extLst>
          </p:cNvPr>
          <p:cNvPicPr/>
          <p:nvPr/>
        </p:nvPicPr>
        <p:blipFill rotWithShape="1">
          <a:blip r:embed="rId3"/>
          <a:srcRect b="63425"/>
          <a:stretch/>
        </p:blipFill>
        <p:spPr>
          <a:xfrm>
            <a:off x="6096000" y="4854065"/>
            <a:ext cx="5623297" cy="16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ตัวแทนเนื้อหา 13">
            <a:extLst>
              <a:ext uri="{FF2B5EF4-FFF2-40B4-BE49-F238E27FC236}">
                <a16:creationId xmlns:a16="http://schemas.microsoft.com/office/drawing/2014/main" id="{3799182B-3476-48E6-BE3E-9467A209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Load Cell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อุปกรณ์ที่ใช้สำหรับตรวจวัดน้ำหนักของวุตถุ แรงกระทำทางกล หรือปริมาณของโหลดที่ต้องการทราบค่า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754B348E-CAE5-436D-BC01-07858A70AA15}"/>
              </a:ext>
            </a:extLst>
          </p:cNvPr>
          <p:cNvSpPr txBox="1">
            <a:spLocks/>
          </p:cNvSpPr>
          <p:nvPr/>
        </p:nvSpPr>
        <p:spPr>
          <a:xfrm>
            <a:off x="1104900" y="5257800"/>
            <a:ext cx="9980682" cy="1524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45720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จากภาพในจุดที่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Strain Gauge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ได้รับแรงกด จะทำให้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Strain Gauge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หดตัวเข้าหากัน และในจุดที่ได้รับแรงดึง จะทำให้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Strain Gauge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ถูกยืดออก จึงทำให้ค่าความต้านทานของ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Strain Gauge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เปลี่ยนแปลงไป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D42D8-D3E9-4EAB-9A52-C3A38D68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2" y="3124200"/>
            <a:ext cx="4583079" cy="1952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75EBC-15DD-41BA-8D5A-90FFF2760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820" y="2873547"/>
            <a:ext cx="3417780" cy="22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73E47-8336-4146-A8F6-5D67AD3344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91" y="1562379"/>
            <a:ext cx="7354218" cy="50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F96EC6-4EA5-40C8-8C55-D67BC939AF3F}"/>
              </a:ext>
            </a:extLst>
          </p:cNvPr>
          <p:cNvSpPr/>
          <p:nvPr/>
        </p:nvSpPr>
        <p:spPr>
          <a:xfrm>
            <a:off x="3798252" y="5045074"/>
            <a:ext cx="849948" cy="1393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85A0-FFC1-43F7-BF0E-2221C14057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15" y="1712594"/>
            <a:ext cx="4957867" cy="48025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793BF-07CC-4589-883C-87EDB8A66CE1}"/>
              </a:ext>
            </a:extLst>
          </p:cNvPr>
          <p:cNvSpPr/>
          <p:nvPr/>
        </p:nvSpPr>
        <p:spPr>
          <a:xfrm>
            <a:off x="1722684" y="5218031"/>
            <a:ext cx="4049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เซนเซอร์วัดค่าน้ำหนักต่อเข้าชุดบอร์ดทดลอง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A59CA-3070-4F21-8432-8798991607D5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4267" y1="32083" x2="74267" y2="32083"/>
                        <a14:foregroundMark x1="74267" y1="31042" x2="74267" y2="31042"/>
                        <a14:foregroundMark x1="73095" y1="33542" x2="73095" y2="33542"/>
                        <a14:foregroundMark x1="73095" y1="35104" x2="73095" y2="35104"/>
                        <a14:foregroundMark x1="73564" y1="36354" x2="73564" y2="36354"/>
                        <a14:foregroundMark x1="75264" y1="38958" x2="75264" y2="38958"/>
                        <a14:foregroundMark x1="74736" y1="40833" x2="74736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30" t="10272" r="22155" b="8985"/>
          <a:stretch/>
        </p:blipFill>
        <p:spPr bwMode="auto">
          <a:xfrm>
            <a:off x="2307857" y="2138863"/>
            <a:ext cx="2879119" cy="2580274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670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วิธีการติดตั้งและใช้งาน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 Cell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ดาวน์โหลด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: https://github.com/bogde/HX711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แตกไฟล์และนำโฟลเดอร์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HX711-master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ที่แตกไฟล์ไว้ไปวางที่ไดร์ 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ชื่อของผู้ใช้งาน\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Documents\Arduino\libraries</a:t>
            </a:r>
          </a:p>
        </p:txBody>
      </p:sp>
      <p:pic>
        <p:nvPicPr>
          <p:cNvPr id="6" name="รูปภาพ 22">
            <a:extLst>
              <a:ext uri="{FF2B5EF4-FFF2-40B4-BE49-F238E27FC236}">
                <a16:creationId xmlns:a16="http://schemas.microsoft.com/office/drawing/2014/main" id="{0442649B-1058-4AB2-9B88-815746C05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74599" y="2665205"/>
            <a:ext cx="8241284" cy="38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วิธีการติดตั้งและใช้งาน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 Cell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1068705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คำสั่งการทำงานเบื้องต้น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"HX711.h"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เปิดใช้งานไลบรารี่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Hx711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HX711 </a:t>
            </a:r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ตั้งชื่อไว้เรียกใช้งานคำสั่ง</a:t>
            </a:r>
            <a:r>
              <a:rPr lang="th-TH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Courier New" panose="02070309020205020404" pitchFamily="49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ขารับสัญญาณ</a:t>
            </a:r>
            <a:r>
              <a:rPr lang="th-TH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ขาส่งสัญญาณ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SCK)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ชื่อ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tare(); //</a:t>
            </a:r>
            <a:r>
              <a:rPr lang="th-TH" sz="2400" dirty="0">
                <a:latin typeface="Courier New" panose="02070309020205020404" pitchFamily="49" charset="0"/>
                <a:cs typeface="TH SarabunPSK" panose="020B0500040200020003" pitchFamily="34" charset="-34"/>
              </a:rPr>
              <a:t>เป็นคำสั่งเอาไว้เซ็ต 0 ให้กับโปรแกรม</a:t>
            </a:r>
          </a:p>
          <a:p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ชื่อ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set_scale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ค่าที่นำมา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Calibrate);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ค่าที่นำมาจะต้องติดลบเนื่องจากเมื่อ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รับน้ำหนักมากขึ้นค่าที่ออกมาจะลดลงจนติดลบ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solidFill>
                  <a:srgbClr val="FF0000"/>
                </a:solidFill>
                <a:latin typeface="Courier New" panose="02070309020205020404" pitchFamily="49" charset="0"/>
                <a:cs typeface="TH SarabunPSK" panose="020B0500040200020003" pitchFamily="34" charset="-34"/>
              </a:rPr>
              <a:t>ชื่อ</a:t>
            </a:r>
            <a:r>
              <a:rPr lang="th-TH" dirty="0">
                <a:latin typeface="Courier New" panose="02070309020205020404" pitchFamily="49" charset="0"/>
                <a:cs typeface="TH SarabunPSK" panose="020B0500040200020003" pitchFamily="34" charset="-34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get_units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นำค่าที่นำไป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แปลงเป็นหน่วย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Kilogram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07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 Cell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6EBE9-364E-4056-AAEF-082656BE92F0}"/>
              </a:ext>
            </a:extLst>
          </p:cNvPr>
          <p:cNvSpPr/>
          <p:nvPr/>
        </p:nvSpPr>
        <p:spPr>
          <a:xfrm>
            <a:off x="1104900" y="244479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6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ที่ติดตั้งอยู่บนบอร์ดทดลอง เพื่อทำการ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AB4B3-B96D-45A8-AEE1-DA58923135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08" y="1934034"/>
            <a:ext cx="5004592" cy="4847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4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 Cell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การจะใช้งาน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Cell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จะต้องทำการ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โดยการที่จะ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จะต้องใช้อุปกรณ์มาตรฐาน คือ ตุ้มน้ำหนัก แต่ถ้าไม่มีอุปกรณ์มาตรฐานสามารถนำอุปกรณ์ต่าง ๆ ในชีวิตประจำวันมา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เพื่อให้ได้ค่าใกล้เคียงได้ ในที่นี้จะใช้ขวดน้ำ 1.5 ลิตรในการ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</a:t>
            </a:r>
          </a:p>
        </p:txBody>
      </p:sp>
      <p:pic>
        <p:nvPicPr>
          <p:cNvPr id="6" name="รูปภาพ 4">
            <a:extLst>
              <a:ext uri="{FF2B5EF4-FFF2-40B4-BE49-F238E27FC236}">
                <a16:creationId xmlns:a16="http://schemas.microsoft.com/office/drawing/2014/main" id="{E4C67AE4-ACBD-4681-8584-872DBF62B717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75" b="90000" l="10000" r="90000">
                        <a14:foregroundMark x1="52125" y1="8375" x2="52125" y2="8375"/>
                        <a14:foregroundMark x1="52250" y1="5375" x2="52250" y2="5375"/>
                      </a14:backgroundRemoval>
                    </a14:imgEffect>
                  </a14:imgLayer>
                </a14:imgProps>
              </a:ext>
            </a:extLst>
          </a:blip>
          <a:srcRect l="39063" t="4422" r="34028" b="10335"/>
          <a:stretch/>
        </p:blipFill>
        <p:spPr bwMode="auto">
          <a:xfrm>
            <a:off x="5159886" y="2711222"/>
            <a:ext cx="935355" cy="2963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6DED2-486C-47D1-AEF2-D2AB73FA9428}"/>
              </a:ext>
            </a:extLst>
          </p:cNvPr>
          <p:cNvSpPr/>
          <p:nvPr/>
        </p:nvSpPr>
        <p:spPr>
          <a:xfrm>
            <a:off x="3935432" y="5901652"/>
            <a:ext cx="338426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h-TH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น้ำหนักประมาณ 1.54 - 1.56 กิโลกรัม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87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ดิปสวิตช์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4EE03-80D4-46AC-AF86-9BBC09710E32}"/>
              </a:ext>
            </a:extLst>
          </p:cNvPr>
          <p:cNvSpPr/>
          <p:nvPr/>
        </p:nvSpPr>
        <p:spPr>
          <a:xfrm>
            <a:off x="1018746" y="1543270"/>
            <a:ext cx="1564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6CBE56-7DA4-455E-BC76-840A810FB28B}"/>
              </a:ext>
            </a:extLst>
          </p:cNvPr>
          <p:cNvGrpSpPr/>
          <p:nvPr/>
        </p:nvGrpSpPr>
        <p:grpSpPr>
          <a:xfrm>
            <a:off x="2582891" y="2163148"/>
            <a:ext cx="2380686" cy="3174638"/>
            <a:chOff x="814275" y="2325677"/>
            <a:chExt cx="1626209" cy="2168545"/>
          </a:xfrm>
        </p:grpSpPr>
        <p:pic>
          <p:nvPicPr>
            <p:cNvPr id="29" name="Picture 2" descr="à¸à¸¥à¸à¸²à¸£à¸à¹à¸à¸«à¸²à¸£à¸¹à¸à¸ à¸²à¸à¸ªà¸³à¸«à¸£à¸±à¸ dip switch 4 position top">
              <a:extLst>
                <a:ext uri="{FF2B5EF4-FFF2-40B4-BE49-F238E27FC236}">
                  <a16:creationId xmlns:a16="http://schemas.microsoft.com/office/drawing/2014/main" id="{898E54D1-3842-45F0-BE95-8AA42BBBC2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9" t="34145" r="40970" b="38766"/>
            <a:stretch/>
          </p:blipFill>
          <p:spPr bwMode="auto">
            <a:xfrm>
              <a:off x="814275" y="2683661"/>
              <a:ext cx="1564145" cy="139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A892B7-B1C3-4CA8-A343-A906122B7D2A}"/>
                </a:ext>
              </a:extLst>
            </p:cNvPr>
            <p:cNvSpPr txBox="1"/>
            <p:nvPr/>
          </p:nvSpPr>
          <p:spPr>
            <a:xfrm>
              <a:off x="931421" y="2330788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A588C7-9888-423D-9FF5-C5EE3FCCFD4B}"/>
                </a:ext>
              </a:extLst>
            </p:cNvPr>
            <p:cNvSpPr txBox="1"/>
            <p:nvPr/>
          </p:nvSpPr>
          <p:spPr>
            <a:xfrm>
              <a:off x="1290914" y="2325677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D66E39-B8C6-4848-A94B-E68C696497C4}"/>
                </a:ext>
              </a:extLst>
            </p:cNvPr>
            <p:cNvSpPr txBox="1"/>
            <p:nvPr/>
          </p:nvSpPr>
          <p:spPr>
            <a:xfrm>
              <a:off x="1650407" y="2333297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681C62-0D23-4A6F-8B6E-6C7428554BFB}"/>
                </a:ext>
              </a:extLst>
            </p:cNvPr>
            <p:cNvSpPr txBox="1"/>
            <p:nvPr/>
          </p:nvSpPr>
          <p:spPr>
            <a:xfrm>
              <a:off x="2009900" y="2330788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F9180D-62DC-4585-A1C1-1CBD04493D3E}"/>
                </a:ext>
              </a:extLst>
            </p:cNvPr>
            <p:cNvSpPr txBox="1"/>
            <p:nvPr/>
          </p:nvSpPr>
          <p:spPr>
            <a:xfrm>
              <a:off x="931421" y="4030048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855DCF-2C70-4C3E-9666-0C6D255254EC}"/>
                </a:ext>
              </a:extLst>
            </p:cNvPr>
            <p:cNvSpPr txBox="1"/>
            <p:nvPr/>
          </p:nvSpPr>
          <p:spPr>
            <a:xfrm>
              <a:off x="1290914" y="4024937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1BA93D-1CD3-4459-92AA-26445BE17C57}"/>
                </a:ext>
              </a:extLst>
            </p:cNvPr>
            <p:cNvSpPr txBox="1"/>
            <p:nvPr/>
          </p:nvSpPr>
          <p:spPr>
            <a:xfrm>
              <a:off x="1650407" y="4032557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DCB3DD-1FEE-44C8-8759-AB3F69CC1D7E}"/>
                </a:ext>
              </a:extLst>
            </p:cNvPr>
            <p:cNvSpPr txBox="1"/>
            <p:nvPr/>
          </p:nvSpPr>
          <p:spPr>
            <a:xfrm>
              <a:off x="2009900" y="4030048"/>
              <a:ext cx="43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8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3A9DB06-BBF2-46AF-B16C-FC2770A1C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9" b="13422"/>
          <a:stretch/>
        </p:blipFill>
        <p:spPr>
          <a:xfrm>
            <a:off x="6068803" y="2451433"/>
            <a:ext cx="2138585" cy="27539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6859422-7671-4AAE-814D-01DA4D33AD17}"/>
              </a:ext>
            </a:extLst>
          </p:cNvPr>
          <p:cNvSpPr txBox="1"/>
          <p:nvPr/>
        </p:nvSpPr>
        <p:spPr>
          <a:xfrm>
            <a:off x="3289448" y="5567470"/>
            <a:ext cx="124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ดิฟสวิตซ์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CF6A80-60FD-4184-AC54-3EAD3AAEE193}"/>
              </a:ext>
            </a:extLst>
          </p:cNvPr>
          <p:cNvSpPr txBox="1"/>
          <p:nvPr/>
        </p:nvSpPr>
        <p:spPr>
          <a:xfrm>
            <a:off x="6612066" y="5567469"/>
            <a:ext cx="31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ลักษณะการเลื่อนสวิตซ์เพื่อเปิด-ปิด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1E47588-C059-4AAE-B60A-0FB249F29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321" y="2170630"/>
            <a:ext cx="2138585" cy="34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 Cell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A3EF1-4629-4A8C-B3B0-9C9C71547BD8}"/>
              </a:ext>
            </a:extLst>
          </p:cNvPr>
          <p:cNvSpPr/>
          <p:nvPr/>
        </p:nvSpPr>
        <p:spPr>
          <a:xfrm>
            <a:off x="1104900" y="1464876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Load Cell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และแสดงผลผ่าน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</a:p>
        </p:txBody>
      </p:sp>
      <p:sp>
        <p:nvSpPr>
          <p:cNvPr id="8" name="Text Box 159">
            <a:extLst>
              <a:ext uri="{FF2B5EF4-FFF2-40B4-BE49-F238E27FC236}">
                <a16:creationId xmlns:a16="http://schemas.microsoft.com/office/drawing/2014/main" id="{3FB474AB-540E-46AE-BFB0-C03DAA6A9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926541"/>
            <a:ext cx="5886450" cy="364807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"HX711"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float Calibration = -147000;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th-TH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HX711 loadcell(0,4);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loadcell.tare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loadcell.set_scale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(Calibration);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loadcell.get_units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(), 2);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  kg");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500F5-C6CE-4F10-AA95-D8EB3E3D415C}"/>
              </a:ext>
            </a:extLst>
          </p:cNvPr>
          <p:cNvSpPr/>
          <p:nvPr/>
        </p:nvSpPr>
        <p:spPr>
          <a:xfrm>
            <a:off x="6991351" y="1926541"/>
            <a:ext cx="459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เขียนโปรแกรมคอมไพล์ลงบอร์ดและทดลองชั่งขวดน้ำ เพื่อ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Calibrate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ดูผลลัพธ์ผ่าน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1BA71-9DC6-472F-80D0-A8962D556A89}"/>
              </a:ext>
            </a:extLst>
          </p:cNvPr>
          <p:cNvPicPr/>
          <p:nvPr/>
        </p:nvPicPr>
        <p:blipFill rotWithShape="1">
          <a:blip r:embed="rId3"/>
          <a:srcRect r="65808" b="55192"/>
          <a:stretch/>
        </p:blipFill>
        <p:spPr>
          <a:xfrm>
            <a:off x="7934325" y="2757538"/>
            <a:ext cx="2705099" cy="28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จากอุปกรณ์อินพุตที่นำมายกตัวอย่างเพื่อให้ทำการทบทวนทั้งคำสั่งในการรับค่าของอุปกรณ์ การใช้งานไขต่างๆ การใช้ตัวดำเนินการร่วมกับเงื่อนไข การใช้ตัวแปร รวมไปถึงการติดตั้งและใช้งานไลบรารี่ ซึ่งถือได้ว่าเนื้อหาที่ให้ไปค่อนข้างจะครอบคลุมการเขียนโปรแกรมเพื่อรับค่าทางด้านอินพุต การจะนำไปใช้นั้น ขึ้นอยู่กับจินตนาการและความต้องการของงานที่จะนำไปใช้ การนำไปใช้ควรจะเลือกให้เหมาะสมและทำให้ได้ประสิทธิภาพสูงที่สุด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1.ถ้าต่อวงจรดังภาพด้านล่างจะเป็นการต่อในรูปแบบ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Active High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Active 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0CEB9-D16B-4024-81E7-649D9B21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69" y="2799149"/>
            <a:ext cx="4816661" cy="30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ให้เขียนโปรแกรมรับค่าสวิตช์ทั้ง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DIP Switch (0)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Push Button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DIP Switch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ควบคุมการทำงานของหลอด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Upper Monitor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Push Button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ควบคุมการทำงานของหลอด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ซึ่งมีเงื่อนไขในการเขียนโปรแกรมดังนี้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หากอ่านค่าสวิตช์ได้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(0)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ทำงาน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หากอ่านค่าสวิตช์ได้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HIGH (1)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หยุดทำงาน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หน่วงเวลาการวนรอบ 0.5 วินาที</a:t>
            </a:r>
          </a:p>
        </p:txBody>
      </p:sp>
    </p:spTree>
    <p:extLst>
      <p:ext uri="{BB962C8B-B14F-4D97-AF65-F5344CB8AC3E}">
        <p14:creationId xmlns:p14="http://schemas.microsoft.com/office/powerpoint/2010/main" val="375340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AB429-2A80-404F-9A0D-167A7F94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69" y="1460106"/>
            <a:ext cx="6234345" cy="53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และควบคุมความสว่างของหลอด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Upper Monitor (3)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ให้แปรผัน (เพิ่มหรือลดความสว่าง) ตามค่าที่อ่านได้จาก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(Vr0)</a:t>
            </a:r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D0BD4-9F07-4669-9E7F-C778248DC3E0}"/>
              </a:ext>
            </a:extLst>
          </p:cNvPr>
          <p:cNvPicPr/>
          <p:nvPr/>
        </p:nvPicPr>
        <p:blipFill rotWithShape="1">
          <a:blip r:embed="rId3"/>
          <a:srcRect b="29544"/>
          <a:stretch/>
        </p:blipFill>
        <p:spPr>
          <a:xfrm>
            <a:off x="2847453" y="2414214"/>
            <a:ext cx="6497094" cy="41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ให้เขียนโปรแกรมรับค่าเซ็นเซอร์ตรวจจับเส้น และควบคุม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เมื่อตรวจพบสีขาวให้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ดัง เป็นระยะ หน่วงเวลา 0.2 วินาที แต่เมื่อตรวจพบสีดำให้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ดับ</a:t>
            </a:r>
          </a:p>
          <a:p>
            <a:pPr algn="ctr"/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ค่าที่ใช้แบ่งระหว่างช่วงสีขาวและสีดำ..................................</a:t>
            </a:r>
          </a:p>
          <a:p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71C5E-2AC0-4424-BE87-0CED831CCF80}"/>
              </a:ext>
            </a:extLst>
          </p:cNvPr>
          <p:cNvPicPr/>
          <p:nvPr/>
        </p:nvPicPr>
        <p:blipFill rotWithShape="1">
          <a:blip r:embed="rId3"/>
          <a:srcRect b="15955"/>
          <a:stretch/>
        </p:blipFill>
        <p:spPr>
          <a:xfrm>
            <a:off x="3275624" y="2796219"/>
            <a:ext cx="5640751" cy="40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 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Matrix Switch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และแสดงผลผ่าน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โดยมีเงื่อนไขดังนี้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ให้ทำการแทนตัวอักษรไปยังแป้นเลขดังนี้ 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I	O	T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F	U	N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2	0	1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9	#	#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ใช้โปรแกรมต่อไปนี้อัปโหลดลงบอร์ด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โดยเติมโปรแกรมให้สมบูรณ์และต่อใช้งานให้ถูกต้อง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33590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545E-F4C4-4E19-991B-149F687FD0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42833" y="1527901"/>
            <a:ext cx="5504815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Load Cell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ที่ใช้ชั่งน้ำหนักชั่งโทรศัพท์มือถือของหรือชั่งสิ่งของใกล้ตัวอะไรก็ได้ที่ไม่เกิน 5 กิโลกรัม และบันทึกค่าน้ำหนักที่สามารถชั่งได้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4E184-15ED-4E80-8E6F-2C4A15EDA5F5}"/>
              </a:ext>
            </a:extLst>
          </p:cNvPr>
          <p:cNvSpPr/>
          <p:nvPr/>
        </p:nvSpPr>
        <p:spPr>
          <a:xfrm>
            <a:off x="3691193" y="2992408"/>
            <a:ext cx="4809614" cy="2902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D78CA-B0EE-4A64-8838-1AEE089C3AE3}"/>
              </a:ext>
            </a:extLst>
          </p:cNvPr>
          <p:cNvSpPr/>
          <p:nvPr/>
        </p:nvSpPr>
        <p:spPr>
          <a:xfrm>
            <a:off x="1104900" y="2332952"/>
            <a:ext cx="2779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โทรศัพท์มือถือ/อุปกรณ์ที่ใช้ชั่ง 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D19C1-4A32-4924-9EB6-A4D80335FCF5}"/>
              </a:ext>
            </a:extLst>
          </p:cNvPr>
          <p:cNvSpPr/>
          <p:nvPr/>
        </p:nvSpPr>
        <p:spPr>
          <a:xfrm>
            <a:off x="4892027" y="4322117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ea typeface="Calibri" panose="020F0502020204030204" pitchFamily="34" charset="0"/>
                <a:cs typeface="TH SarabunPSK" panose="020B0500040200020003" pitchFamily="34" charset="-34"/>
              </a:rPr>
              <a:t>(วาดรูปอุปกรณ์ที่นำมาชั่ง)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4EE30-5373-445D-A27A-BAA1054C5C80}"/>
              </a:ext>
            </a:extLst>
          </p:cNvPr>
          <p:cNvSpPr/>
          <p:nvPr/>
        </p:nvSpPr>
        <p:spPr>
          <a:xfrm>
            <a:off x="1014362" y="6092957"/>
            <a:ext cx="628409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โทรศัพท์มือถือ/อุปกรณ์ที่ชั่ง มีน้ำหนัก........................................................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77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ชุดสวิตซ์บนชุดบอร์ดทดลอง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D1E30-0C66-4A5E-9E39-177DB9346DF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50" b="92188" l="16237" r="82298">
                        <a14:foregroundMark x1="78839" y1="23021" x2="78839" y2="23021"/>
                        <a14:foregroundMark x1="78664" y1="15000" x2="78664" y2="15000"/>
                        <a14:foregroundMark x1="77784" y1="46146" x2="78253" y2="74896"/>
                        <a14:foregroundMark x1="78839" y1="18854" x2="79074" y2="29375"/>
                        <a14:foregroundMark x1="63892" y1="26146" x2="73798" y2="25625"/>
                        <a14:foregroundMark x1="46952" y1="77292" x2="61020" y2="75417"/>
                        <a14:foregroundMark x1="26905" y1="86771" x2="62603" y2="86563"/>
                        <a14:foregroundMark x1="60961" y1="86771" x2="74736" y2="86979"/>
                        <a14:foregroundMark x1="18816" y1="82813" x2="18581" y2="86979"/>
                        <a14:foregroundMark x1="18757" y1="87188" x2="27374" y2="86979"/>
                        <a14:foregroundMark x1="35404" y1="87188" x2="41383" y2="87188"/>
                        <a14:foregroundMark x1="26553" y1="87604" x2="31243" y2="87188"/>
                        <a14:foregroundMark x1="53869" y1="87500" x2="63423" y2="87188"/>
                        <a14:foregroundMark x1="78429" y1="48021" x2="78605" y2="52604"/>
                        <a14:foregroundMark x1="78898" y1="49688" x2="78898" y2="49688"/>
                        <a14:foregroundMark x1="78957" y1="61458" x2="78957" y2="61458"/>
                        <a14:foregroundMark x1="79191" y1="61563" x2="79191" y2="61563"/>
                        <a14:foregroundMark x1="79308" y1="62083" x2="79308" y2="62083"/>
                        <a14:foregroundMark x1="79250" y1="49688" x2="79250" y2="49688"/>
                        <a14:foregroundMark x1="79308" y1="50417" x2="79308" y2="50417"/>
                        <a14:backgroundMark x1="17702" y1="89792" x2="77257" y2="88750"/>
                        <a14:backgroundMark x1="20106" y1="88021" x2="77902" y2="88021"/>
                      </a14:backgroundRemoval>
                    </a14:imgEffect>
                  </a14:imgLayer>
                </a14:imgProps>
              </a:ext>
            </a:extLst>
          </a:blip>
          <a:srcRect l="16250" t="11600" r="17917" b="8186"/>
          <a:stretch/>
        </p:blipFill>
        <p:spPr bwMode="auto">
          <a:xfrm>
            <a:off x="840326" y="1478731"/>
            <a:ext cx="6435219" cy="4412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5AFCB0-D99C-4A94-B6F5-5FD24833DA79}"/>
              </a:ext>
            </a:extLst>
          </p:cNvPr>
          <p:cNvSpPr/>
          <p:nvPr/>
        </p:nvSpPr>
        <p:spPr>
          <a:xfrm>
            <a:off x="4612061" y="4307894"/>
            <a:ext cx="655975" cy="1310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9222B-A86C-46E2-B843-05494E54F307}"/>
              </a:ext>
            </a:extLst>
          </p:cNvPr>
          <p:cNvSpPr txBox="1"/>
          <p:nvPr/>
        </p:nvSpPr>
        <p:spPr>
          <a:xfrm>
            <a:off x="7275545" y="2530930"/>
            <a:ext cx="4653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ชุดสวิตซ์บนบอร์ด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ชุดบอร์ดทดลองมีการต่อสวิตซ์ในรูปแบบ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 – Up Resistor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โดยการต่อสวิตซ์ใช้งานมีรูปแบบการต่อ 2 รูปแบบขึ้นอยู่กับการใช้งาน ดังนี้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 – Up Resistor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 – Down Resistor</a:t>
            </a:r>
          </a:p>
        </p:txBody>
      </p:sp>
    </p:spTree>
    <p:extLst>
      <p:ext uri="{BB962C8B-B14F-4D97-AF65-F5344CB8AC3E}">
        <p14:creationId xmlns:p14="http://schemas.microsoft.com/office/powerpoint/2010/main" val="11288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ให้กดสวิตช์ จากตัวที่ 1 ถึง 12 และบันทึกข้อความที่ปรากฏบน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038E8-F13D-41F5-9E2B-83AF61A448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59805" y="1983327"/>
            <a:ext cx="5872389" cy="46897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434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1.ถ้าต่อวงจรดังภาพด้านล่างจะเป็นการต่อในรูปแบบ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Active High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Active 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0CEB9-D16B-4024-81E7-649D9B21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0" y="2639491"/>
            <a:ext cx="4816661" cy="3083078"/>
          </a:xfrm>
          <a:prstGeom prst="rect">
            <a:avLst/>
          </a:prstGeom>
        </p:spPr>
      </p:pic>
      <p:sp>
        <p:nvSpPr>
          <p:cNvPr id="5" name="Text Box 359">
            <a:extLst>
              <a:ext uri="{FF2B5EF4-FFF2-40B4-BE49-F238E27FC236}">
                <a16:creationId xmlns:a16="http://schemas.microsoft.com/office/drawing/2014/main" id="{75CEC23E-5B87-42EA-8B94-23B6E9604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981" y="4181030"/>
            <a:ext cx="2035810" cy="544195"/>
          </a:xfrm>
          <a:prstGeom prst="rect">
            <a:avLst/>
          </a:prstGeom>
          <a:noFill/>
          <a:ln>
            <a:noFill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Active …………………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6" name="Text Box 360">
            <a:extLst>
              <a:ext uri="{FF2B5EF4-FFF2-40B4-BE49-F238E27FC236}">
                <a16:creationId xmlns:a16="http://schemas.microsoft.com/office/drawing/2014/main" id="{3FA92771-E4CB-4FD9-B238-497B5B1484C9}"/>
              </a:ext>
            </a:extLst>
          </p:cNvPr>
          <p:cNvSpPr txBox="1"/>
          <p:nvPr/>
        </p:nvSpPr>
        <p:spPr>
          <a:xfrm>
            <a:off x="7977670" y="4272152"/>
            <a:ext cx="733425" cy="3619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HIGH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82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ให้เขียนโปรแกรมรับค่าสวิตช์ทั้ง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DIP Switch (0)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Push Button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DIP Switch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ควบคุมการทำงานของหลอด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Upper Monitor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Push Button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ควบคุมการทำงานของหลอด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(2)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ซึ่งมีเงื่อนไขในการเขียนโปรแกรมดังนี้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หากอ่านค่าสวิตช์ได้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(0)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ทำงาน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หากอ่านค่าสวิตช์ได้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HIGH (1)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หยุดทำงาน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หน่วงเวลาการวนรอบ 0.5 วินาที</a:t>
            </a:r>
          </a:p>
        </p:txBody>
      </p:sp>
    </p:spTree>
    <p:extLst>
      <p:ext uri="{BB962C8B-B14F-4D97-AF65-F5344CB8AC3E}">
        <p14:creationId xmlns:p14="http://schemas.microsoft.com/office/powerpoint/2010/main" val="20689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1010-E424-4A8B-BEB9-9267B20F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97" y="1868932"/>
            <a:ext cx="5764605" cy="49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8D907-579F-485F-8834-2982F9491D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33" y="1460107"/>
            <a:ext cx="5504815" cy="528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9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และควบคุมความสว่างของหลอด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Upper Monitor (3)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ให้แปรผัน (เพิ่มหรือลดความสว่าง) ตามค่าที่อ่านได้จาก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(Vr0)</a:t>
            </a:r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D141B-CE4A-43FF-AE34-347E3F8A2E7A}"/>
              </a:ext>
            </a:extLst>
          </p:cNvPr>
          <p:cNvPicPr/>
          <p:nvPr/>
        </p:nvPicPr>
        <p:blipFill rotWithShape="1">
          <a:blip r:embed="rId3"/>
          <a:srcRect b="44125"/>
          <a:stretch/>
        </p:blipFill>
        <p:spPr>
          <a:xfrm>
            <a:off x="2225703" y="2701159"/>
            <a:ext cx="7739075" cy="40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ให้เขียนโปรแกรมรับค่าเซ็นเซอร์ตรวจจับเส้น และควบคุม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เมื่อตรวจพบสีขาวให้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ดัง เป็นระยะ หน่วงเวลา 0.2 วินาที แต่เมื่อตรวจพบสีดำให้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ดับ</a:t>
            </a:r>
          </a:p>
          <a:p>
            <a:pPr algn="ctr"/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ค่าที่ใช้แบ่งระหว่างช่วงสีขาวและสีดำ..................................</a:t>
            </a:r>
          </a:p>
          <a:p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BEC83D6-F20A-4A89-A40A-6C0D788E1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8443" y="2189802"/>
            <a:ext cx="5334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E15DE-E3A2-4B5D-BC96-37C172DC80F4}"/>
              </a:ext>
            </a:extLst>
          </p:cNvPr>
          <p:cNvPicPr/>
          <p:nvPr/>
        </p:nvPicPr>
        <p:blipFill rotWithShape="1">
          <a:blip r:embed="rId3"/>
          <a:srcRect b="26597"/>
          <a:stretch/>
        </p:blipFill>
        <p:spPr>
          <a:xfrm>
            <a:off x="3130482" y="2786440"/>
            <a:ext cx="5902008" cy="40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 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Matrix Switch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และแสดงผลผ่าน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โดยมีเงื่อนไขดังนี้</a:t>
            </a: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ให้ทำการแทนตัวอักษรไปยังแป้นเลขดังนี้ 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I	O	T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F	U	N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2	0	1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9	#	#</a:t>
            </a:r>
          </a:p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ใช้โปรแกรมต่อไปนี้อัปโหลดลงบอร์ด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โดยเติมโปรแกรมให้สมบูรณ์และต่อใช้งานให้ถูกต้อง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10414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D92FD-0C85-441E-B398-2BD8E5AB7A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42833" y="1485265"/>
            <a:ext cx="5504815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0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8FC69-2A58-4F16-BDA9-5F8043F69C5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ให้กดสวิตช์ จากตัวที่ 1 ถึง 12 และบันทึกข้อความที่ปรากฏบน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th-TH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2FB26-B372-4C93-B866-0DD486B435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63280" y="1983327"/>
            <a:ext cx="5863921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การต่อสวิตซ์แบบ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 – Up Resistor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DE1824-DEF1-44A9-A11A-32D0E50F4759}"/>
              </a:ext>
            </a:extLst>
          </p:cNvPr>
          <p:cNvGrpSpPr/>
          <p:nvPr/>
        </p:nvGrpSpPr>
        <p:grpSpPr>
          <a:xfrm>
            <a:off x="1000304" y="1508639"/>
            <a:ext cx="10191391" cy="4913274"/>
            <a:chOff x="1081660" y="1521142"/>
            <a:chExt cx="7513700" cy="36223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2E85D2-D48C-4903-8CB7-07F595BB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660" y="1521142"/>
              <a:ext cx="2750700" cy="36223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86501-6903-46B5-B7CB-BE138E846AAE}"/>
                </a:ext>
              </a:extLst>
            </p:cNvPr>
            <p:cNvSpPr txBox="1"/>
            <p:nvPr/>
          </p:nvSpPr>
          <p:spPr>
            <a:xfrm>
              <a:off x="4411980" y="2732156"/>
              <a:ext cx="4183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เมื่อไม่มีการกดสวิตช์จะมีกระแสไหลเข้าไมโครคอนโทรลเลอร์ทำให้ไมโครคอนโทรลเลอร์อ่านค่าได้ลอจิก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‘1’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BA1D8A-1E1F-42E5-979F-CE8B7C2BB6F3}"/>
              </a:ext>
            </a:extLst>
          </p:cNvPr>
          <p:cNvGrpSpPr/>
          <p:nvPr/>
        </p:nvGrpSpPr>
        <p:grpSpPr>
          <a:xfrm>
            <a:off x="958086" y="1508639"/>
            <a:ext cx="10233609" cy="4909169"/>
            <a:chOff x="1016951" y="1521142"/>
            <a:chExt cx="7578409" cy="36354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A1FDDD-24EE-444B-8ED2-E0891B20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951" y="1521142"/>
              <a:ext cx="2815409" cy="36354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DC3B2D-CE79-4F93-BEDF-C26365607E3E}"/>
                </a:ext>
              </a:extLst>
            </p:cNvPr>
            <p:cNvSpPr txBox="1"/>
            <p:nvPr/>
          </p:nvSpPr>
          <p:spPr>
            <a:xfrm>
              <a:off x="4411980" y="2738698"/>
              <a:ext cx="4183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เมื่อมีการกดสวิตช์จะมีกระแสไหลลงกราวด์ทำให้ไมโครคอนโทรลเลอร์อ่านค่าได้ลอจิก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‘0’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8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ให้เขียนโปรแกรมรับค่า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Load Cell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ที่ใช้ชั่งน้ำหนักชั่งโทรศัพท์มือถือของหรือชั่งสิ่งของใกล้ตัวอะไรก็ได้ที่ไม่เกิน 5 กิโลกรัม และบันทึกค่าน้ำหนักที่สามารถชั่งได้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4E184-15ED-4E80-8E6F-2C4A15EDA5F5}"/>
              </a:ext>
            </a:extLst>
          </p:cNvPr>
          <p:cNvSpPr/>
          <p:nvPr/>
        </p:nvSpPr>
        <p:spPr>
          <a:xfrm>
            <a:off x="3691193" y="2992408"/>
            <a:ext cx="4809614" cy="2902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D78CA-B0EE-4A64-8838-1AEE089C3AE3}"/>
              </a:ext>
            </a:extLst>
          </p:cNvPr>
          <p:cNvSpPr/>
          <p:nvPr/>
        </p:nvSpPr>
        <p:spPr>
          <a:xfrm>
            <a:off x="1104900" y="2332952"/>
            <a:ext cx="2779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โทรศัพท์มือถือ/อุปกรณ์ที่ใช้ชั่ง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4EE30-5373-445D-A27A-BAA1054C5C80}"/>
              </a:ext>
            </a:extLst>
          </p:cNvPr>
          <p:cNvSpPr/>
          <p:nvPr/>
        </p:nvSpPr>
        <p:spPr>
          <a:xfrm>
            <a:off x="1014362" y="6092957"/>
            <a:ext cx="628409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โทรศัพท์มือถือ/อุปกรณ์ที่ชั่ง มีน้ำหนัก........................................................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 descr="à¸à¸¥à¸à¸²à¸£à¸à¹à¸à¸«à¸²à¸£à¸¹à¸à¸ à¸²à¸à¸ªà¸³à¸«à¸£à¸±à¸ samsung galaxy s8 plus">
            <a:extLst>
              <a:ext uri="{FF2B5EF4-FFF2-40B4-BE49-F238E27FC236}">
                <a16:creationId xmlns:a16="http://schemas.microsoft.com/office/drawing/2014/main" id="{694EAC13-9CE5-486C-9153-AF416D24A0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58" y="3242601"/>
            <a:ext cx="2880884" cy="24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172">
            <a:extLst>
              <a:ext uri="{FF2B5EF4-FFF2-40B4-BE49-F238E27FC236}">
                <a16:creationId xmlns:a16="http://schemas.microsoft.com/office/drawing/2014/main" id="{E8C87EC1-3786-41D5-81A9-DB257D0F3B2B}"/>
              </a:ext>
            </a:extLst>
          </p:cNvPr>
          <p:cNvSpPr txBox="1"/>
          <p:nvPr/>
        </p:nvSpPr>
        <p:spPr>
          <a:xfrm>
            <a:off x="5112261" y="5950596"/>
            <a:ext cx="982980" cy="4679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6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0.17</a:t>
            </a:r>
            <a:r>
              <a:rPr lang="en-US" sz="2600" b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kg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94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9EE69-55FE-4A94-8C29-95EB6CD68DF4}"/>
              </a:ext>
            </a:extLst>
          </p:cNvPr>
          <p:cNvPicPr/>
          <p:nvPr/>
        </p:nvPicPr>
        <p:blipFill rotWithShape="1">
          <a:blip r:embed="rId3"/>
          <a:srcRect b="37121"/>
          <a:stretch/>
        </p:blipFill>
        <p:spPr>
          <a:xfrm>
            <a:off x="2618465" y="2270272"/>
            <a:ext cx="6953552" cy="41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การต่อสวิตซ์แบบ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 – Down Resistor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AB0E7D-5080-4467-8198-8A05AB4F0542}"/>
              </a:ext>
            </a:extLst>
          </p:cNvPr>
          <p:cNvGrpSpPr/>
          <p:nvPr/>
        </p:nvGrpSpPr>
        <p:grpSpPr>
          <a:xfrm>
            <a:off x="927479" y="1410932"/>
            <a:ext cx="10924886" cy="5112698"/>
            <a:chOff x="1055051" y="1492818"/>
            <a:chExt cx="7540309" cy="35287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4DAE7E-EECA-475A-A9E9-1BA73284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051" y="1492818"/>
              <a:ext cx="2780427" cy="35287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9AED2B-AB25-48BD-AD29-E633C6A210FE}"/>
                </a:ext>
              </a:extLst>
            </p:cNvPr>
            <p:cNvSpPr txBox="1"/>
            <p:nvPr/>
          </p:nvSpPr>
          <p:spPr>
            <a:xfrm>
              <a:off x="4411980" y="2676555"/>
              <a:ext cx="4183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มื่อไม่มีการกดสวิตซ์ทำให้ไม่มีกระแสไหลเข้าไมโครคอนโทรลเลอร์ทำให้ไมโครคอนโทรลเลอร์อ่านค่าเป็นลอจิก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‘0’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8DB250-9AA9-4955-86F8-02A92625D37E}"/>
              </a:ext>
            </a:extLst>
          </p:cNvPr>
          <p:cNvGrpSpPr/>
          <p:nvPr/>
        </p:nvGrpSpPr>
        <p:grpSpPr>
          <a:xfrm>
            <a:off x="927479" y="1410933"/>
            <a:ext cx="10924884" cy="5112697"/>
            <a:chOff x="1055051" y="1492818"/>
            <a:chExt cx="7540309" cy="35287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5BD2A7-C6B5-41B0-A11F-547D5300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051" y="1492818"/>
              <a:ext cx="2780426" cy="35287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D64156-2AF2-4200-A7B6-1819C4CEE36B}"/>
                </a:ext>
              </a:extLst>
            </p:cNvPr>
            <p:cNvSpPr txBox="1"/>
            <p:nvPr/>
          </p:nvSpPr>
          <p:spPr>
            <a:xfrm>
              <a:off x="4411980" y="2676555"/>
              <a:ext cx="4183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มื่อมีการกดสวิตซ์ทำให้เกิดกระแสไหลเข้าไมโครคอนโทรลเลอร์ทำให้ไมโครคอนโทรลเลอร์อ่านค่าเป็นลอจิก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‘1’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1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ทดสอบสวิตช์บนชุดบอร์ดทดลอง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9222B-A86C-46E2-B843-05494E54F307}"/>
              </a:ext>
            </a:extLst>
          </p:cNvPr>
          <p:cNvSpPr txBox="1"/>
          <p:nvPr/>
        </p:nvSpPr>
        <p:spPr>
          <a:xfrm>
            <a:off x="7275546" y="1849466"/>
            <a:ext cx="4653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ต่อวงจรดังภาพและทดลองกดสวิตช์เพื่อดูผลลัพธ์ผ่านหลอด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จะพบว่าเมื่อต่อวงจรดังภาพหลอด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จะติด เมื่อกดจะดับเพราะว่าชุดบอร์ดทดลองมีการต่อสวิตซ์แบบ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Pull-Up Resistor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B2D26-6B15-4AA1-AB38-31F15B71C9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" y="1645920"/>
            <a:ext cx="7061005" cy="4869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2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0262f94-9f35-4ac3-9a90-690165a166b7"/>
    <ds:schemaRef ds:uri="http://purl.org/dc/terms/"/>
    <ds:schemaRef ds:uri="a4f35948-e619-41b3-aa29-22878b09cfd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2484</Words>
  <Application>Microsoft Office PowerPoint</Application>
  <PresentationFormat>Widescreen</PresentationFormat>
  <Paragraphs>562</Paragraphs>
  <Slides>72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Euphemia</vt:lpstr>
      <vt:lpstr>Leelawadee</vt:lpstr>
      <vt:lpstr>Roboto Condensed</vt:lpstr>
      <vt:lpstr>Roboto Condensed Light</vt:lpstr>
      <vt:lpstr>TH Sarabun New</vt:lpstr>
      <vt:lpstr>TH SarabunPSK</vt:lpstr>
      <vt:lpstr>Wingdings</vt:lpstr>
      <vt:lpstr>บทความเชิงวิชาการ 16x9</vt:lpstr>
      <vt:lpstr>Visio</vt:lpstr>
      <vt:lpstr>หัวข้อที่ 3</vt:lpstr>
      <vt:lpstr>PowerPoint Presentation</vt:lpstr>
      <vt:lpstr>สวิตช์คืออะไร</vt:lpstr>
      <vt:lpstr>สวิตช์กดติดปล่อยดับ</vt:lpstr>
      <vt:lpstr>ดิปสวิตช์ </vt:lpstr>
      <vt:lpstr>ชุดสวิตซ์บนชุดบอร์ดทดลอง</vt:lpstr>
      <vt:lpstr>การต่อสวิตซ์แบบ Pull – Up Resistor</vt:lpstr>
      <vt:lpstr>การต่อสวิตซ์แบบ Pull – Down Resistor</vt:lpstr>
      <vt:lpstr>ทดสอบสวิตช์บนชุดบอร์ดทดลอง</vt:lpstr>
      <vt:lpstr>Serial Monitor คืออะไร</vt:lpstr>
      <vt:lpstr>คำสั่งสำหรับติดต่อกับ Serial Monitor</vt:lpstr>
      <vt:lpstr>คำสั่งสำหรับติดต่อกับ Serial Monitor (ต่อ)</vt:lpstr>
      <vt:lpstr>การตัดสินใจหรือเงื่อนไข (Condition) คืออะไร</vt:lpstr>
      <vt:lpstr>ตัวดำเนินการ</vt:lpstr>
      <vt:lpstr>เขียนโปรแกรมรับค่าสวิตช์</vt:lpstr>
      <vt:lpstr>เขียนโปรแกรมรับค่าสวิตช์ (ต่อ)</vt:lpstr>
      <vt:lpstr>ตัวแปรคืออะไร</vt:lpstr>
      <vt:lpstr>ตัวแปร</vt:lpstr>
      <vt:lpstr>อาร์เรย์คืออะไร</vt:lpstr>
      <vt:lpstr>การใช้งานอาร์เรย์</vt:lpstr>
      <vt:lpstr>การประกาศตัวแปรค่าคงที่ไม่มีการเปลี่ยนแปลง</vt:lpstr>
      <vt:lpstr>เขียนโปรแกรมรับค่า DIP Switch แสดงผล LED</vt:lpstr>
      <vt:lpstr>เขียนโปรแกรมรับค่า DIP Switch แสดงผล LED (ต่อ)</vt:lpstr>
      <vt:lpstr>Potentiometer คืออะไร</vt:lpstr>
      <vt:lpstr>Potentiometer บนชุดบอร์ดทดลอง</vt:lpstr>
      <vt:lpstr>การใช้งาน Potentiometer ร่วมกับ NodeMCU</vt:lpstr>
      <vt:lpstr>การเขียนโปรแกรมรับค่า Potentiometer แสดงผลผ่าน Serial Monitor</vt:lpstr>
      <vt:lpstr>การเขียนโปรแกรมรับค่า Potentiometer แสดงผลผ่าน Serial Monitor (ต่อ)</vt:lpstr>
      <vt:lpstr>Infrared Sensor คืออะไร</vt:lpstr>
      <vt:lpstr>Infrared Sensor บนชุดบอร์ดทดลอง</vt:lpstr>
      <vt:lpstr>การเขียนโปรแกรมรับค่า TCRT5000 แสดงผลผ่าน Serial Monitor</vt:lpstr>
      <vt:lpstr>การเขียนโปรแกรมรับค่า TCRT5000 แสดงผลผ่าน Serial Monitor</vt:lpstr>
      <vt:lpstr>Matrix Switch คืออะไร</vt:lpstr>
      <vt:lpstr>Matrix Switch บนชุดบอร์ดทดลอง</vt:lpstr>
      <vt:lpstr>การติดตั้งและใช้งานไลบรารี่</vt:lpstr>
      <vt:lpstr>การติดตั้งและใช้งานไลบรารี่ Matrix Switch</vt:lpstr>
      <vt:lpstr>การติดตั้งและใช้งานไลบรารี่ Matrix Switch</vt:lpstr>
      <vt:lpstr>การติดตั้งและใช้งานไลบรารี่ Matrix Switch</vt:lpstr>
      <vt:lpstr>การติดตั้งและใช้งานไลบรารี่ Matrix Switch</vt:lpstr>
      <vt:lpstr>อาร์เรย์ 2 มิติ</vt:lpstr>
      <vt:lpstr>เขียนโปรแกรมรับค่า Matrix Switch แสดงผลผ่านหน้าจอ Serial Monitor </vt:lpstr>
      <vt:lpstr>เขียนโปรแกรมรับค่า Matrix Switch แสดงผลผ่านหน้าจอ Serial Monitor (ต่อ) </vt:lpstr>
      <vt:lpstr>Load Cell คืออะไร</vt:lpstr>
      <vt:lpstr>Load Cell บนชุดบอร์ดทดลอง</vt:lpstr>
      <vt:lpstr>การต่อใช้งาน Load Cell ร่วมกับ NodeMCU</vt:lpstr>
      <vt:lpstr>วิธีการติดตั้งและใช้งาน Library ของ Load Cell</vt:lpstr>
      <vt:lpstr>วิธีการติดตั้งและใช้งาน Library ของ Load Cell (ต่อ)</vt:lpstr>
      <vt:lpstr>เขียนโปรแกรมรับค่า Load Cell</vt:lpstr>
      <vt:lpstr>เขียนโปรแกรมรับค่า Load Cell (ต่อ)</vt:lpstr>
      <vt:lpstr>เขียนโปรแกรมรับค่า Load Cell (ต่อ)</vt:lpstr>
      <vt:lpstr>สรุป</vt:lpstr>
      <vt:lpstr>กิจกรรม</vt:lpstr>
      <vt:lpstr>กิจกรรม</vt:lpstr>
      <vt:lpstr>กิจกรรม</vt:lpstr>
      <vt:lpstr>กิจกรรม</vt:lpstr>
      <vt:lpstr>กิจกรรม</vt:lpstr>
      <vt:lpstr>กิจกรรม</vt:lpstr>
      <vt:lpstr>กิจกรรม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กิจกรรม</vt:lpstr>
      <vt:lpstr>กิจกรรม</vt:lpstr>
      <vt:lpstr>จบหัวเรื่องที่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98</cp:revision>
  <dcterms:created xsi:type="dcterms:W3CDTF">2019-03-10T04:23:21Z</dcterms:created>
  <dcterms:modified xsi:type="dcterms:W3CDTF">2019-03-25T13:03:13Z</dcterms:modified>
</cp:coreProperties>
</file>